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Quattrocento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D22004-A151-491E-8308-E9346C9FCFCB}">
  <a:tblStyle styleId="{8AD22004-A151-491E-8308-E9346C9FCF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Quattrocento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italic.fntdata"/><Relationship Id="rId30" Type="http://schemas.openxmlformats.org/officeDocument/2006/relationships/font" Target="fonts/Quattrocento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Quattrocento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Nancy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ebe469765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ebe469765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Suyash</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ebe46976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ebe46976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ebe469765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ebe469765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ebe4697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ebe4697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Federico:</a:t>
            </a:r>
            <a:endParaRPr/>
          </a:p>
          <a:p>
            <a:pPr indent="0" lvl="0" marL="0" rtl="0" algn="l">
              <a:spcBef>
                <a:spcPts val="0"/>
              </a:spcBef>
              <a:spcAft>
                <a:spcPts val="0"/>
              </a:spcAft>
              <a:buNone/>
            </a:pPr>
            <a:r>
              <a:rPr lang="en"/>
              <a:t>Module takes in clock and desired frequency</a:t>
            </a:r>
            <a:endParaRPr/>
          </a:p>
          <a:p>
            <a:pPr indent="0" lvl="0" marL="0" rtl="0" algn="l">
              <a:spcBef>
                <a:spcPts val="0"/>
              </a:spcBef>
              <a:spcAft>
                <a:spcPts val="0"/>
              </a:spcAft>
              <a:buNone/>
            </a:pPr>
            <a:r>
              <a:rPr lang="en"/>
              <a:t>Module can be called to output sound at desired frequency, or to alternate between two frequencies</a:t>
            </a:r>
            <a:endParaRPr/>
          </a:p>
          <a:p>
            <a:pPr indent="0" lvl="0" marL="0" rtl="0" algn="l">
              <a:spcBef>
                <a:spcPts val="0"/>
              </a:spcBef>
              <a:spcAft>
                <a:spcPts val="0"/>
              </a:spcAft>
              <a:buNone/>
            </a:pPr>
            <a:r>
              <a:rPr lang="en"/>
              <a:t>Output signal obtained by the varying MSB of the counter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9d11fb0c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9d11fb0c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Guillermo</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d11fb0c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d11fb0c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2e3cfd88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2e3cfd881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ebe469765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ebe46976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9d11fb0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9d11fb0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delete this yet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9d11fb0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9d11fb0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ebe41d55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ebe41d55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Nancy </a:t>
            </a:r>
            <a:endParaRPr/>
          </a:p>
          <a:p>
            <a:pPr indent="0" lvl="0" marL="0" rtl="0" algn="l">
              <a:spcBef>
                <a:spcPts val="0"/>
              </a:spcBef>
              <a:spcAft>
                <a:spcPts val="0"/>
              </a:spcAft>
              <a:buNone/>
            </a:pPr>
            <a:r>
              <a:rPr lang="en"/>
              <a:t>Amount of lives: displayed in LEDs</a:t>
            </a:r>
            <a:endParaRPr/>
          </a:p>
          <a:p>
            <a:pPr indent="0" lvl="0" marL="0" rtl="0" algn="l">
              <a:spcBef>
                <a:spcPts val="0"/>
              </a:spcBef>
              <a:spcAft>
                <a:spcPts val="0"/>
              </a:spcAft>
              <a:buNone/>
            </a:pPr>
            <a:r>
              <a:rPr lang="en"/>
              <a:t>Amount of bullets: not shown to keep the game fair and fun</a:t>
            </a:r>
            <a:endParaRPr/>
          </a:p>
          <a:p>
            <a:pPr indent="0" lvl="0" marL="0" rtl="0" algn="l">
              <a:spcBef>
                <a:spcPts val="0"/>
              </a:spcBef>
              <a:spcAft>
                <a:spcPts val="0"/>
              </a:spcAft>
              <a:buNone/>
            </a:pPr>
            <a:r>
              <a:rPr lang="en"/>
              <a:t>Keyboard: 3 inputs for each player (gun, duck, reload) total of 6 inputs</a:t>
            </a:r>
            <a:endParaRPr/>
          </a:p>
          <a:p>
            <a:pPr indent="0" lvl="0" marL="0" rtl="0" algn="l">
              <a:spcBef>
                <a:spcPts val="0"/>
              </a:spcBef>
              <a:spcAft>
                <a:spcPts val="0"/>
              </a:spcAft>
              <a:buNone/>
            </a:pPr>
            <a:r>
              <a:rPr lang="en"/>
              <a:t>7seg: Displays a countdown for player(S) to make a decision, Displays outcome of the game (P# died, etc.)</a:t>
            </a:r>
            <a:endParaRPr/>
          </a:p>
          <a:p>
            <a:pPr indent="0" lvl="0" marL="0" rtl="0" algn="l">
              <a:spcBef>
                <a:spcPts val="0"/>
              </a:spcBef>
              <a:spcAft>
                <a:spcPts val="0"/>
              </a:spcAft>
              <a:buNone/>
            </a:pPr>
            <a:r>
              <a:rPr lang="en"/>
              <a:t>Player wins if the opponent loses all 3 lives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2e3cfd88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2e3cfd88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Nancy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9d11fb0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9d11fb0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Federico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9d11fb0c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9d11fb0c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2e3cfd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2e3cfd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Nancy</a:t>
            </a:r>
            <a:endParaRPr/>
          </a:p>
          <a:p>
            <a:pPr indent="0" lvl="0" marL="0" rtl="0" algn="l">
              <a:spcBef>
                <a:spcPts val="0"/>
              </a:spcBef>
              <a:spcAft>
                <a:spcPts val="0"/>
              </a:spcAft>
              <a:buNone/>
            </a:pPr>
            <a:r>
              <a:rPr lang="en"/>
              <a:t>Number of Bullets FSM:</a:t>
            </a:r>
            <a:endParaRPr/>
          </a:p>
          <a:p>
            <a:pPr indent="-298450" lvl="0" marL="457200" rtl="0" algn="l">
              <a:spcBef>
                <a:spcPts val="0"/>
              </a:spcBef>
              <a:spcAft>
                <a:spcPts val="0"/>
              </a:spcAft>
              <a:buSzPts val="1100"/>
              <a:buChar char="-"/>
            </a:pPr>
            <a:r>
              <a:rPr lang="en"/>
              <a:t>States are labeled based on their output (B) which also </a:t>
            </a:r>
            <a:r>
              <a:rPr lang="en"/>
              <a:t>correspond</a:t>
            </a:r>
            <a:r>
              <a:rPr lang="en"/>
              <a:t> to how many bullets are in the barrel</a:t>
            </a:r>
            <a:endParaRPr/>
          </a:p>
          <a:p>
            <a:pPr indent="-298450" lvl="0" marL="457200" rtl="0" algn="l">
              <a:spcBef>
                <a:spcPts val="0"/>
              </a:spcBef>
              <a:spcAft>
                <a:spcPts val="0"/>
              </a:spcAft>
              <a:buSzPts val="1100"/>
              <a:buChar char="-"/>
            </a:pPr>
            <a:r>
              <a:rPr lang="en"/>
              <a:t>If a player ducks, no bullets are lost or gain so it will always go back to its current state,</a:t>
            </a:r>
            <a:endParaRPr/>
          </a:p>
          <a:p>
            <a:pPr indent="-298450" lvl="0" marL="457200" rtl="0" algn="l">
              <a:spcBef>
                <a:spcPts val="0"/>
              </a:spcBef>
              <a:spcAft>
                <a:spcPts val="0"/>
              </a:spcAft>
              <a:buSzPts val="1100"/>
              <a:buChar char="-"/>
            </a:pPr>
            <a:r>
              <a:rPr lang="en"/>
              <a:t>If a player shoots, they will lose a bullet so they will go to the previous state. (Exception: if they are at state 0 and shoot, they stay at state 0 since they have no bullets)</a:t>
            </a:r>
            <a:endParaRPr/>
          </a:p>
          <a:p>
            <a:pPr indent="-298450" lvl="0" marL="457200" rtl="0" algn="l">
              <a:spcBef>
                <a:spcPts val="0"/>
              </a:spcBef>
              <a:spcAft>
                <a:spcPts val="0"/>
              </a:spcAft>
              <a:buSzPts val="1100"/>
              <a:buChar char="-"/>
            </a:pPr>
            <a:r>
              <a:rPr lang="en"/>
              <a:t>If a player reloads, they gain a bullet and move to the next state. (Expception: if they are at state 3 and reload, they will stay at state 3 since the max number of bullets you can have is 3)</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9d11fb0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9d11fb0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Guillermo: case statement code for game functionality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e888918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e888918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Suyash</a:t>
            </a:r>
            <a:endParaRPr/>
          </a:p>
          <a:p>
            <a:pPr indent="0" lvl="0" marL="0" rtl="0" algn="l">
              <a:spcBef>
                <a:spcPts val="0"/>
              </a:spcBef>
              <a:spcAft>
                <a:spcPts val="0"/>
              </a:spcAft>
              <a:buNone/>
            </a:pPr>
            <a:r>
              <a:rPr lang="en"/>
              <a:t>Universal asynchronous receiver transmitter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gif"/><Relationship Id="rId11" Type="http://schemas.openxmlformats.org/officeDocument/2006/relationships/image" Target="../media/image4.png"/><Relationship Id="rId10" Type="http://schemas.openxmlformats.org/officeDocument/2006/relationships/image" Target="../media/image12.png"/><Relationship Id="rId12" Type="http://schemas.openxmlformats.org/officeDocument/2006/relationships/image" Target="../media/image7.jp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3.jpg"/><Relationship Id="rId8"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p:nvPr/>
        </p:nvSpPr>
        <p:spPr>
          <a:xfrm>
            <a:off x="310650" y="194100"/>
            <a:ext cx="8522700" cy="475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2700155" y="1104625"/>
            <a:ext cx="3743700" cy="115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2300"/>
              <a:t>EC311 Final Presentation:</a:t>
            </a:r>
            <a:endParaRPr i="1" sz="3200"/>
          </a:p>
          <a:p>
            <a:pPr indent="0" lvl="0" marL="0" rtl="0" algn="ctr">
              <a:spcBef>
                <a:spcPts val="0"/>
              </a:spcBef>
              <a:spcAft>
                <a:spcPts val="0"/>
              </a:spcAft>
              <a:buNone/>
            </a:pPr>
            <a:r>
              <a:rPr i="1" lang="en" sz="3200"/>
              <a:t>Stand-off</a:t>
            </a:r>
            <a:endParaRPr i="1" sz="3200"/>
          </a:p>
        </p:txBody>
      </p:sp>
      <p:sp>
        <p:nvSpPr>
          <p:cNvPr id="57" name="Google Shape;57;p13"/>
          <p:cNvSpPr txBox="1"/>
          <p:nvPr>
            <p:ph idx="1" type="subTitle"/>
          </p:nvPr>
        </p:nvSpPr>
        <p:spPr>
          <a:xfrm>
            <a:off x="2992188" y="2528575"/>
            <a:ext cx="3424200" cy="2115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Group 7: Wild West</a:t>
            </a:r>
            <a:endParaRPr sz="1800">
              <a:solidFill>
                <a:srgbClr val="000000"/>
              </a:solidFill>
            </a:endParaRPr>
          </a:p>
          <a:p>
            <a:pPr indent="0" lvl="0" marL="0" rtl="0" algn="ctr">
              <a:spcBef>
                <a:spcPts val="0"/>
              </a:spcBef>
              <a:spcAft>
                <a:spcPts val="0"/>
              </a:spcAft>
              <a:buNone/>
            </a:pPr>
            <a:r>
              <a:rPr lang="en" sz="1800">
                <a:solidFill>
                  <a:srgbClr val="000000"/>
                </a:solidFill>
              </a:rPr>
              <a:t>Federico Coppo</a:t>
            </a:r>
            <a:endParaRPr sz="1800">
              <a:solidFill>
                <a:srgbClr val="000000"/>
              </a:solidFill>
            </a:endParaRPr>
          </a:p>
          <a:p>
            <a:pPr indent="0" lvl="0" marL="0" rtl="0" algn="ctr">
              <a:spcBef>
                <a:spcPts val="0"/>
              </a:spcBef>
              <a:spcAft>
                <a:spcPts val="0"/>
              </a:spcAft>
              <a:buNone/>
            </a:pPr>
            <a:r>
              <a:rPr lang="en" sz="1800">
                <a:solidFill>
                  <a:srgbClr val="000000"/>
                </a:solidFill>
              </a:rPr>
              <a:t>Suyash Bhatia</a:t>
            </a:r>
            <a:endParaRPr sz="1800">
              <a:solidFill>
                <a:srgbClr val="000000"/>
              </a:solidFill>
            </a:endParaRPr>
          </a:p>
          <a:p>
            <a:pPr indent="0" lvl="0" marL="0" rtl="0" algn="ctr">
              <a:spcBef>
                <a:spcPts val="0"/>
              </a:spcBef>
              <a:spcAft>
                <a:spcPts val="0"/>
              </a:spcAft>
              <a:buNone/>
            </a:pPr>
            <a:r>
              <a:rPr lang="en" sz="1800">
                <a:solidFill>
                  <a:srgbClr val="000000"/>
                </a:solidFill>
              </a:rPr>
              <a:t>Guillermo Ao</a:t>
            </a:r>
            <a:endParaRPr sz="1800">
              <a:solidFill>
                <a:srgbClr val="000000"/>
              </a:solidFill>
            </a:endParaRPr>
          </a:p>
          <a:p>
            <a:pPr indent="0" lvl="0" marL="0" rtl="0" algn="ctr">
              <a:spcBef>
                <a:spcPts val="0"/>
              </a:spcBef>
              <a:spcAft>
                <a:spcPts val="0"/>
              </a:spcAft>
              <a:buNone/>
            </a:pPr>
            <a:r>
              <a:rPr lang="en" sz="1800">
                <a:solidFill>
                  <a:srgbClr val="000000"/>
                </a:solidFill>
              </a:rPr>
              <a:t>Daniel Cabrera</a:t>
            </a:r>
            <a:endParaRPr sz="1800">
              <a:solidFill>
                <a:srgbClr val="000000"/>
              </a:solidFill>
            </a:endParaRPr>
          </a:p>
          <a:p>
            <a:pPr indent="0" lvl="0" marL="0" rtl="0" algn="ctr">
              <a:spcBef>
                <a:spcPts val="0"/>
              </a:spcBef>
              <a:spcAft>
                <a:spcPts val="0"/>
              </a:spcAft>
              <a:buNone/>
            </a:pPr>
            <a:r>
              <a:rPr lang="en" sz="1800">
                <a:solidFill>
                  <a:srgbClr val="000000"/>
                </a:solidFill>
              </a:rPr>
              <a:t>Nancy Zheng</a:t>
            </a:r>
            <a:endParaRPr sz="1800">
              <a:solidFill>
                <a:srgbClr val="000000"/>
              </a:solidFill>
            </a:endParaRPr>
          </a:p>
        </p:txBody>
      </p:sp>
      <p:cxnSp>
        <p:nvCxnSpPr>
          <p:cNvPr id="58" name="Google Shape;58;p13"/>
          <p:cNvCxnSpPr/>
          <p:nvPr/>
        </p:nvCxnSpPr>
        <p:spPr>
          <a:xfrm flipH="1">
            <a:off x="2662575" y="2387950"/>
            <a:ext cx="3831000" cy="15300"/>
          </a:xfrm>
          <a:prstGeom prst="straightConnector1">
            <a:avLst/>
          </a:prstGeom>
          <a:noFill/>
          <a:ln cap="flat" cmpd="sng" w="9525">
            <a:solidFill>
              <a:srgbClr val="595959"/>
            </a:solidFill>
            <a:prstDash val="solid"/>
            <a:round/>
            <a:headEnd len="med" w="med" type="none"/>
            <a:tailEnd len="med" w="med" type="none"/>
          </a:ln>
        </p:spPr>
      </p:cxnSp>
      <p:pic>
        <p:nvPicPr>
          <p:cNvPr id="59" name="Google Shape;59;p13"/>
          <p:cNvPicPr preferRelativeResize="0"/>
          <p:nvPr/>
        </p:nvPicPr>
        <p:blipFill>
          <a:blip r:embed="rId4">
            <a:alphaModFix/>
          </a:blip>
          <a:stretch>
            <a:fillRect/>
          </a:stretch>
        </p:blipFill>
        <p:spPr>
          <a:xfrm rot="-783875">
            <a:off x="1684050" y="429184"/>
            <a:ext cx="1832099" cy="12191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 name="Shape 161"/>
        <p:cNvGrpSpPr/>
        <p:nvPr/>
      </p:nvGrpSpPr>
      <p:grpSpPr>
        <a:xfrm>
          <a:off x="0" y="0"/>
          <a:ext cx="0" cy="0"/>
          <a:chOff x="0" y="0"/>
          <a:chExt cx="0" cy="0"/>
        </a:xfrm>
      </p:grpSpPr>
      <p:sp>
        <p:nvSpPr>
          <p:cNvPr id="162" name="Google Shape;162;p22"/>
          <p:cNvSpPr txBox="1"/>
          <p:nvPr>
            <p:ph type="title"/>
          </p:nvPr>
        </p:nvSpPr>
        <p:spPr>
          <a:xfrm>
            <a:off x="3534900" y="274600"/>
            <a:ext cx="2074200" cy="5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PS2 Receiver</a:t>
            </a:r>
            <a:endParaRPr sz="2400"/>
          </a:p>
        </p:txBody>
      </p:sp>
      <p:sp>
        <p:nvSpPr>
          <p:cNvPr id="163" name="Google Shape;163;p22"/>
          <p:cNvSpPr txBox="1"/>
          <p:nvPr/>
        </p:nvSpPr>
        <p:spPr>
          <a:xfrm>
            <a:off x="480150" y="1029925"/>
            <a:ext cx="6927600" cy="333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Even Though</a:t>
            </a:r>
            <a:r>
              <a:rPr lang="en"/>
              <a:t> the code is ready, I have chosen to conceptually explain how the keyboard </a:t>
            </a:r>
            <a:r>
              <a:rPr lang="en"/>
              <a:t>receives</a:t>
            </a:r>
            <a:r>
              <a:rPr lang="en"/>
              <a:t> and captures the 16 digit code of each key.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Firstly, it instantiates a debouncer to correctly capture the data coming from the keyboard.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Since the keyboard sends data in two parts we input 8 bit code in a current data register. (it comes in two parts because once the key is released it sends 8 more bits which are typically ‘F’ and ‘0’ in hex or “11110000” in binary).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Since we want to know if two keys were pressed at the same times by two users, we store 16 bits for two keys pressed at all times.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Each time a new key is entered it replaces the data of the key entered before the last key.</a:t>
            </a:r>
            <a:endParaRPr/>
          </a:p>
        </p:txBody>
      </p:sp>
      <p:cxnSp>
        <p:nvCxnSpPr>
          <p:cNvPr id="164" name="Google Shape;164;p22"/>
          <p:cNvCxnSpPr/>
          <p:nvPr/>
        </p:nvCxnSpPr>
        <p:spPr>
          <a:xfrm flipH="1">
            <a:off x="480150" y="537250"/>
            <a:ext cx="2975400" cy="19800"/>
          </a:xfrm>
          <a:prstGeom prst="straightConnector1">
            <a:avLst/>
          </a:prstGeom>
          <a:noFill/>
          <a:ln cap="flat" cmpd="sng" w="9525">
            <a:solidFill>
              <a:srgbClr val="595959"/>
            </a:solidFill>
            <a:prstDash val="solid"/>
            <a:round/>
            <a:headEnd len="med" w="med" type="none"/>
            <a:tailEnd len="med" w="med" type="none"/>
          </a:ln>
        </p:spPr>
      </p:cxnSp>
      <p:cxnSp>
        <p:nvCxnSpPr>
          <p:cNvPr id="165" name="Google Shape;165;p22"/>
          <p:cNvCxnSpPr/>
          <p:nvPr/>
        </p:nvCxnSpPr>
        <p:spPr>
          <a:xfrm flipH="1">
            <a:off x="5661750" y="537250"/>
            <a:ext cx="2975400" cy="19800"/>
          </a:xfrm>
          <a:prstGeom prst="straightConnector1">
            <a:avLst/>
          </a:prstGeom>
          <a:noFill/>
          <a:ln cap="flat" cmpd="sng" w="9525">
            <a:solidFill>
              <a:srgbClr val="595959"/>
            </a:solidFill>
            <a:prstDash val="solid"/>
            <a:round/>
            <a:headEnd len="med" w="med" type="none"/>
            <a:tailEnd len="med" w="med" type="none"/>
          </a:ln>
        </p:spPr>
      </p:cxnSp>
      <p:pic>
        <p:nvPicPr>
          <p:cNvPr id="166" name="Google Shape;166;p22"/>
          <p:cNvPicPr preferRelativeResize="0"/>
          <p:nvPr/>
        </p:nvPicPr>
        <p:blipFill>
          <a:blip r:embed="rId3">
            <a:alphaModFix/>
          </a:blip>
          <a:stretch>
            <a:fillRect/>
          </a:stretch>
        </p:blipFill>
        <p:spPr>
          <a:xfrm>
            <a:off x="7158875" y="2812700"/>
            <a:ext cx="1639500" cy="16395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sp>
        <p:nvSpPr>
          <p:cNvPr id="171" name="Google Shape;171;p23"/>
          <p:cNvSpPr txBox="1"/>
          <p:nvPr>
            <p:ph type="title"/>
          </p:nvPr>
        </p:nvSpPr>
        <p:spPr>
          <a:xfrm>
            <a:off x="3017550" y="-22875"/>
            <a:ext cx="310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Randomizer (LFSR)</a:t>
            </a:r>
            <a:endParaRPr sz="2400"/>
          </a:p>
        </p:txBody>
      </p:sp>
      <p:pic>
        <p:nvPicPr>
          <p:cNvPr id="172" name="Google Shape;172;p23"/>
          <p:cNvPicPr preferRelativeResize="0"/>
          <p:nvPr/>
        </p:nvPicPr>
        <p:blipFill>
          <a:blip r:embed="rId3">
            <a:alphaModFix/>
          </a:blip>
          <a:stretch>
            <a:fillRect/>
          </a:stretch>
        </p:blipFill>
        <p:spPr>
          <a:xfrm>
            <a:off x="983025" y="861550"/>
            <a:ext cx="3758776" cy="1952499"/>
          </a:xfrm>
          <a:prstGeom prst="rect">
            <a:avLst/>
          </a:prstGeom>
          <a:noFill/>
          <a:ln>
            <a:noFill/>
          </a:ln>
        </p:spPr>
      </p:pic>
      <p:pic>
        <p:nvPicPr>
          <p:cNvPr id="173" name="Google Shape;173;p23"/>
          <p:cNvPicPr preferRelativeResize="0"/>
          <p:nvPr/>
        </p:nvPicPr>
        <p:blipFill>
          <a:blip r:embed="rId4">
            <a:alphaModFix/>
          </a:blip>
          <a:stretch>
            <a:fillRect/>
          </a:stretch>
        </p:blipFill>
        <p:spPr>
          <a:xfrm>
            <a:off x="831767" y="3041450"/>
            <a:ext cx="4138282" cy="1742600"/>
          </a:xfrm>
          <a:prstGeom prst="rect">
            <a:avLst/>
          </a:prstGeom>
          <a:noFill/>
          <a:ln>
            <a:noFill/>
          </a:ln>
        </p:spPr>
      </p:pic>
      <p:cxnSp>
        <p:nvCxnSpPr>
          <p:cNvPr id="174" name="Google Shape;174;p23"/>
          <p:cNvCxnSpPr/>
          <p:nvPr/>
        </p:nvCxnSpPr>
        <p:spPr>
          <a:xfrm rot="10800000">
            <a:off x="225000" y="256125"/>
            <a:ext cx="2750400" cy="1800"/>
          </a:xfrm>
          <a:prstGeom prst="straightConnector1">
            <a:avLst/>
          </a:prstGeom>
          <a:noFill/>
          <a:ln cap="flat" cmpd="sng" w="9525">
            <a:solidFill>
              <a:srgbClr val="595959"/>
            </a:solidFill>
            <a:prstDash val="solid"/>
            <a:round/>
            <a:headEnd len="med" w="med" type="none"/>
            <a:tailEnd len="med" w="med" type="none"/>
          </a:ln>
        </p:spPr>
      </p:cxnSp>
      <p:cxnSp>
        <p:nvCxnSpPr>
          <p:cNvPr id="175" name="Google Shape;175;p23"/>
          <p:cNvCxnSpPr/>
          <p:nvPr/>
        </p:nvCxnSpPr>
        <p:spPr>
          <a:xfrm rot="10800000">
            <a:off x="5940000" y="256125"/>
            <a:ext cx="2750400" cy="1800"/>
          </a:xfrm>
          <a:prstGeom prst="straightConnector1">
            <a:avLst/>
          </a:prstGeom>
          <a:noFill/>
          <a:ln cap="flat" cmpd="sng" w="9525">
            <a:solidFill>
              <a:srgbClr val="595959"/>
            </a:solidFill>
            <a:prstDash val="solid"/>
            <a:round/>
            <a:headEnd len="med" w="med" type="none"/>
            <a:tailEnd len="med" w="med" type="none"/>
          </a:ln>
        </p:spPr>
      </p:cxnSp>
      <p:pic>
        <p:nvPicPr>
          <p:cNvPr id="176" name="Google Shape;176;p23"/>
          <p:cNvPicPr preferRelativeResize="0"/>
          <p:nvPr/>
        </p:nvPicPr>
        <p:blipFill rotWithShape="1">
          <a:blip r:embed="rId5">
            <a:alphaModFix/>
          </a:blip>
          <a:srcRect b="0" l="3203" r="0" t="5517"/>
          <a:stretch/>
        </p:blipFill>
        <p:spPr>
          <a:xfrm>
            <a:off x="5733825" y="655350"/>
            <a:ext cx="2916550" cy="4449650"/>
          </a:xfrm>
          <a:prstGeom prst="rect">
            <a:avLst/>
          </a:prstGeom>
          <a:noFill/>
          <a:ln>
            <a:noFill/>
          </a:ln>
        </p:spPr>
      </p:pic>
      <p:sp>
        <p:nvSpPr>
          <p:cNvPr id="177" name="Google Shape;177;p23"/>
          <p:cNvSpPr txBox="1"/>
          <p:nvPr>
            <p:ph type="title"/>
          </p:nvPr>
        </p:nvSpPr>
        <p:spPr>
          <a:xfrm>
            <a:off x="6363650" y="343650"/>
            <a:ext cx="1656900" cy="3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Capturing the bits</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24"/>
          <p:cNvSpPr txBox="1"/>
          <p:nvPr>
            <p:ph type="title"/>
          </p:nvPr>
        </p:nvSpPr>
        <p:spPr>
          <a:xfrm>
            <a:off x="3725100" y="3500"/>
            <a:ext cx="1693800" cy="3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LFSR Waveform</a:t>
            </a:r>
            <a:endParaRPr b="1" sz="1400"/>
          </a:p>
          <a:p>
            <a:pPr indent="0" lvl="0" marL="0" rtl="0" algn="l">
              <a:spcBef>
                <a:spcPts val="0"/>
              </a:spcBef>
              <a:spcAft>
                <a:spcPts val="0"/>
              </a:spcAft>
              <a:buNone/>
            </a:pPr>
            <a:r>
              <a:t/>
            </a:r>
            <a:endParaRPr b="1" sz="1400"/>
          </a:p>
        </p:txBody>
      </p:sp>
      <p:pic>
        <p:nvPicPr>
          <p:cNvPr id="183" name="Google Shape;183;p24"/>
          <p:cNvPicPr preferRelativeResize="0"/>
          <p:nvPr/>
        </p:nvPicPr>
        <p:blipFill rotWithShape="1">
          <a:blip r:embed="rId3">
            <a:alphaModFix/>
          </a:blip>
          <a:srcRect b="0" l="537" r="0" t="0"/>
          <a:stretch/>
        </p:blipFill>
        <p:spPr>
          <a:xfrm>
            <a:off x="24613" y="408600"/>
            <a:ext cx="9094773" cy="1800600"/>
          </a:xfrm>
          <a:prstGeom prst="rect">
            <a:avLst/>
          </a:prstGeom>
          <a:noFill/>
          <a:ln>
            <a:noFill/>
          </a:ln>
        </p:spPr>
      </p:pic>
      <p:sp>
        <p:nvSpPr>
          <p:cNvPr id="184" name="Google Shape;184;p24"/>
          <p:cNvSpPr txBox="1"/>
          <p:nvPr>
            <p:ph type="title"/>
          </p:nvPr>
        </p:nvSpPr>
        <p:spPr>
          <a:xfrm>
            <a:off x="3118800" y="2375625"/>
            <a:ext cx="2906400" cy="2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Random # Generator Waveform</a:t>
            </a:r>
            <a:endParaRPr b="1" sz="1400"/>
          </a:p>
        </p:txBody>
      </p:sp>
      <p:pic>
        <p:nvPicPr>
          <p:cNvPr id="185" name="Google Shape;185;p24"/>
          <p:cNvPicPr preferRelativeResize="0"/>
          <p:nvPr/>
        </p:nvPicPr>
        <p:blipFill>
          <a:blip r:embed="rId4">
            <a:alphaModFix/>
          </a:blip>
          <a:stretch>
            <a:fillRect/>
          </a:stretch>
        </p:blipFill>
        <p:spPr>
          <a:xfrm>
            <a:off x="50813" y="2752355"/>
            <a:ext cx="9042373" cy="22480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25"/>
          <p:cNvSpPr txBox="1"/>
          <p:nvPr>
            <p:ph type="title"/>
          </p:nvPr>
        </p:nvSpPr>
        <p:spPr>
          <a:xfrm>
            <a:off x="1564575" y="314675"/>
            <a:ext cx="20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Audio Module</a:t>
            </a:r>
            <a:endParaRPr i="1" sz="2400"/>
          </a:p>
        </p:txBody>
      </p:sp>
      <p:sp>
        <p:nvSpPr>
          <p:cNvPr id="191" name="Google Shape;191;p25"/>
          <p:cNvSpPr txBox="1"/>
          <p:nvPr>
            <p:ph idx="1" type="body"/>
          </p:nvPr>
        </p:nvSpPr>
        <p:spPr>
          <a:xfrm>
            <a:off x="235575" y="1161150"/>
            <a:ext cx="4589400" cy="120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Pulse Width Modulation for Audio</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Input desired max frequency as freq</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Oscillation between 2 frequencies at output</a:t>
            </a:r>
            <a:endParaRPr sz="1600">
              <a:solidFill>
                <a:srgbClr val="000000"/>
              </a:solidFill>
            </a:endParaRPr>
          </a:p>
        </p:txBody>
      </p:sp>
      <p:pic>
        <p:nvPicPr>
          <p:cNvPr id="192" name="Google Shape;192;p25"/>
          <p:cNvPicPr preferRelativeResize="0"/>
          <p:nvPr/>
        </p:nvPicPr>
        <p:blipFill>
          <a:blip r:embed="rId3">
            <a:alphaModFix/>
          </a:blip>
          <a:stretch>
            <a:fillRect/>
          </a:stretch>
        </p:blipFill>
        <p:spPr>
          <a:xfrm>
            <a:off x="4967000" y="57925"/>
            <a:ext cx="3932200" cy="5027650"/>
          </a:xfrm>
          <a:prstGeom prst="rect">
            <a:avLst/>
          </a:prstGeom>
          <a:noFill/>
          <a:ln>
            <a:noFill/>
          </a:ln>
        </p:spPr>
      </p:pic>
      <p:pic>
        <p:nvPicPr>
          <p:cNvPr id="193" name="Google Shape;193;p25"/>
          <p:cNvPicPr preferRelativeResize="0"/>
          <p:nvPr/>
        </p:nvPicPr>
        <p:blipFill>
          <a:blip r:embed="rId4">
            <a:alphaModFix/>
          </a:blip>
          <a:stretch>
            <a:fillRect/>
          </a:stretch>
        </p:blipFill>
        <p:spPr>
          <a:xfrm>
            <a:off x="311700" y="2640628"/>
            <a:ext cx="4437150" cy="2265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2744250" y="175900"/>
            <a:ext cx="3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Successes/ Expectations</a:t>
            </a:r>
            <a:endParaRPr i="1" sz="2400"/>
          </a:p>
        </p:txBody>
      </p:sp>
      <p:sp>
        <p:nvSpPr>
          <p:cNvPr id="199" name="Google Shape;199;p26"/>
          <p:cNvSpPr txBox="1"/>
          <p:nvPr>
            <p:ph idx="1" type="body"/>
          </p:nvPr>
        </p:nvSpPr>
        <p:spPr>
          <a:xfrm>
            <a:off x="311700" y="906475"/>
            <a:ext cx="8520600" cy="366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Game structure is determined (rules, system diagram, fsm)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 keyboard was implemented to the FPGA and </a:t>
            </a:r>
            <a:r>
              <a:rPr lang="en">
                <a:solidFill>
                  <a:srgbClr val="000000"/>
                </a:solidFill>
              </a:rPr>
              <a:t>successfully</a:t>
            </a:r>
            <a:r>
              <a:rPr lang="en">
                <a:solidFill>
                  <a:srgbClr val="000000"/>
                </a:solidFill>
              </a:rPr>
              <a:t> functioned to input the player’s option (shoot, reload, or duck).</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Audio code was tested on FPGA and successively produces sound at mono audio out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Randomizer (LFSR) is working properly and it has been tested. Need to work on the implementation to the system so player can play against the computer.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expect to be able to implement all the modules created to have the overall game structure work properly.</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cxnSp>
        <p:nvCxnSpPr>
          <p:cNvPr id="200" name="Google Shape;200;p26"/>
          <p:cNvCxnSpPr/>
          <p:nvPr/>
        </p:nvCxnSpPr>
        <p:spPr>
          <a:xfrm flipH="1">
            <a:off x="333900" y="460300"/>
            <a:ext cx="2391300" cy="5700"/>
          </a:xfrm>
          <a:prstGeom prst="straightConnector1">
            <a:avLst/>
          </a:prstGeom>
          <a:noFill/>
          <a:ln cap="flat" cmpd="sng" w="9525">
            <a:solidFill>
              <a:srgbClr val="595959"/>
            </a:solidFill>
            <a:prstDash val="solid"/>
            <a:round/>
            <a:headEnd len="med" w="med" type="none"/>
            <a:tailEnd len="med" w="med" type="none"/>
          </a:ln>
        </p:spPr>
      </p:cxnSp>
      <p:cxnSp>
        <p:nvCxnSpPr>
          <p:cNvPr id="201" name="Google Shape;201;p26"/>
          <p:cNvCxnSpPr/>
          <p:nvPr/>
        </p:nvCxnSpPr>
        <p:spPr>
          <a:xfrm flipH="1">
            <a:off x="6429900" y="460300"/>
            <a:ext cx="2391300" cy="5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905250" y="100125"/>
            <a:ext cx="133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Failures</a:t>
            </a:r>
            <a:endParaRPr sz="2400"/>
          </a:p>
        </p:txBody>
      </p:sp>
      <p:sp>
        <p:nvSpPr>
          <p:cNvPr id="207" name="Google Shape;207;p27"/>
          <p:cNvSpPr txBox="1"/>
          <p:nvPr>
            <p:ph idx="1" type="body"/>
          </p:nvPr>
        </p:nvSpPr>
        <p:spPr>
          <a:xfrm>
            <a:off x="311700" y="478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We haven’t connected the keyboard inputs with the main module, but we are thinking to use a decoder to have the options: shoot, duck, and reload.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are still working on setting up the specific sounds for output by using the audio module.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We are currently working on creating and setting up the modules to have the game ready!</a:t>
            </a:r>
            <a:endParaRPr>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Check back Dec 9th for more !</a:t>
            </a:r>
            <a:endParaRPr>
              <a:solidFill>
                <a:srgbClr val="000000"/>
              </a:solidFill>
            </a:endParaRPr>
          </a:p>
        </p:txBody>
      </p:sp>
      <p:cxnSp>
        <p:nvCxnSpPr>
          <p:cNvPr id="208" name="Google Shape;208;p27"/>
          <p:cNvCxnSpPr/>
          <p:nvPr/>
        </p:nvCxnSpPr>
        <p:spPr>
          <a:xfrm rot="10800000">
            <a:off x="382400" y="373875"/>
            <a:ext cx="3455400" cy="13500"/>
          </a:xfrm>
          <a:prstGeom prst="straightConnector1">
            <a:avLst/>
          </a:prstGeom>
          <a:noFill/>
          <a:ln cap="flat" cmpd="sng" w="9525">
            <a:solidFill>
              <a:srgbClr val="595959"/>
            </a:solidFill>
            <a:prstDash val="solid"/>
            <a:round/>
            <a:headEnd len="med" w="med" type="none"/>
            <a:tailEnd len="med" w="med" type="none"/>
          </a:ln>
        </p:spPr>
      </p:cxnSp>
      <p:cxnSp>
        <p:nvCxnSpPr>
          <p:cNvPr id="209" name="Google Shape;209;p27"/>
          <p:cNvCxnSpPr/>
          <p:nvPr/>
        </p:nvCxnSpPr>
        <p:spPr>
          <a:xfrm rot="10800000">
            <a:off x="5183000" y="373875"/>
            <a:ext cx="3455400" cy="135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8"/>
          <p:cNvPicPr preferRelativeResize="0"/>
          <p:nvPr/>
        </p:nvPicPr>
        <p:blipFill>
          <a:blip r:embed="rId3">
            <a:alphaModFix/>
          </a:blip>
          <a:stretch>
            <a:fillRect/>
          </a:stretch>
        </p:blipFill>
        <p:spPr>
          <a:xfrm>
            <a:off x="-12" y="0"/>
            <a:ext cx="9144000" cy="5143500"/>
          </a:xfrm>
          <a:prstGeom prst="rect">
            <a:avLst/>
          </a:prstGeom>
          <a:noFill/>
          <a:ln>
            <a:noFill/>
          </a:ln>
        </p:spPr>
      </p:pic>
      <p:grpSp>
        <p:nvGrpSpPr>
          <p:cNvPr id="215" name="Google Shape;215;p28"/>
          <p:cNvGrpSpPr/>
          <p:nvPr/>
        </p:nvGrpSpPr>
        <p:grpSpPr>
          <a:xfrm>
            <a:off x="4277479" y="2628343"/>
            <a:ext cx="589024" cy="239464"/>
            <a:chOff x="1976160" y="5979405"/>
            <a:chExt cx="715095" cy="165000"/>
          </a:xfrm>
        </p:grpSpPr>
        <p:sp>
          <p:nvSpPr>
            <p:cNvPr id="216" name="Google Shape;216;p28"/>
            <p:cNvSpPr/>
            <p:nvPr/>
          </p:nvSpPr>
          <p:spPr>
            <a:xfrm rot="-2700000">
              <a:off x="2000324" y="6003569"/>
              <a:ext cx="116673" cy="116673"/>
            </a:xfrm>
            <a:prstGeom prst="roundRect">
              <a:avLst>
                <a:gd fmla="val 16667" name="adj"/>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7" name="Google Shape;217;p28"/>
            <p:cNvSpPr/>
            <p:nvPr/>
          </p:nvSpPr>
          <p:spPr>
            <a:xfrm rot="-2700000">
              <a:off x="2275371" y="6003569"/>
              <a:ext cx="116673" cy="116673"/>
            </a:xfrm>
            <a:prstGeom prst="roundRect">
              <a:avLst>
                <a:gd fmla="val 16667" name="adj"/>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8" name="Google Shape;218;p28"/>
            <p:cNvSpPr/>
            <p:nvPr/>
          </p:nvSpPr>
          <p:spPr>
            <a:xfrm rot="-2700000">
              <a:off x="2550419" y="6003569"/>
              <a:ext cx="116673" cy="116673"/>
            </a:xfrm>
            <a:prstGeom prst="roundRect">
              <a:avLst>
                <a:gd fmla="val 16667" name="adj"/>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219" name="Google Shape;219;p28"/>
          <p:cNvSpPr txBox="1"/>
          <p:nvPr/>
        </p:nvSpPr>
        <p:spPr>
          <a:xfrm>
            <a:off x="1995600" y="1929150"/>
            <a:ext cx="5152800" cy="1285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434343"/>
                </a:solidFill>
              </a:rPr>
              <a:t>Thank you for Listening!</a:t>
            </a:r>
            <a:endParaRPr i="1" sz="3600">
              <a:solidFill>
                <a:srgbClr val="434343"/>
              </a:solidFill>
            </a:endParaRPr>
          </a:p>
          <a:p>
            <a:pPr indent="0" lvl="0" marL="0" rtl="0" algn="ctr">
              <a:spcBef>
                <a:spcPts val="0"/>
              </a:spcBef>
              <a:spcAft>
                <a:spcPts val="0"/>
              </a:spcAft>
              <a:buNone/>
            </a:pPr>
            <a:r>
              <a:rPr i="1" lang="en" sz="3600">
                <a:solidFill>
                  <a:srgbClr val="434343"/>
                </a:solidFill>
              </a:rPr>
              <a:t>Questions?</a:t>
            </a:r>
            <a:endParaRPr i="1" sz="3600">
              <a:solidFill>
                <a:srgbClr val="434343"/>
              </a:solidFill>
            </a:endParaRPr>
          </a:p>
          <a:p>
            <a:pPr indent="0" lvl="0" marL="0" rtl="0" algn="ctr">
              <a:spcBef>
                <a:spcPts val="0"/>
              </a:spcBef>
              <a:spcAft>
                <a:spcPts val="0"/>
              </a:spcAft>
              <a:buNone/>
            </a:pPr>
            <a:r>
              <a:t/>
            </a:r>
            <a:endParaRPr i="1" sz="3600">
              <a:solidFill>
                <a:srgbClr val="F3F3F3"/>
              </a:solidFill>
            </a:endParaRPr>
          </a:p>
        </p:txBody>
      </p:sp>
      <p:pic>
        <p:nvPicPr>
          <p:cNvPr id="220" name="Google Shape;220;p28"/>
          <p:cNvPicPr preferRelativeResize="0"/>
          <p:nvPr/>
        </p:nvPicPr>
        <p:blipFill>
          <a:blip r:embed="rId4">
            <a:alphaModFix/>
          </a:blip>
          <a:stretch>
            <a:fillRect/>
          </a:stretch>
        </p:blipFill>
        <p:spPr>
          <a:xfrm>
            <a:off x="102349" y="2867800"/>
            <a:ext cx="1893250" cy="219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3686700" y="219125"/>
            <a:ext cx="177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Resources</a:t>
            </a:r>
            <a:endParaRPr sz="2400"/>
          </a:p>
        </p:txBody>
      </p:sp>
      <p:sp>
        <p:nvSpPr>
          <p:cNvPr id="226" name="Google Shape;22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Powerpoint on lfsr:</a:t>
            </a:r>
            <a:endParaRPr>
              <a:solidFill>
                <a:srgbClr val="000000"/>
              </a:solidFill>
            </a:endParaRPr>
          </a:p>
          <a:p>
            <a:pPr indent="0" lvl="0" marL="0" rtl="0" algn="l">
              <a:spcBef>
                <a:spcPts val="1600"/>
              </a:spcBef>
              <a:spcAft>
                <a:spcPts val="1600"/>
              </a:spcAft>
              <a:buNone/>
            </a:pPr>
            <a:r>
              <a:rPr lang="en" sz="1600">
                <a:solidFill>
                  <a:srgbClr val="000000"/>
                </a:solidFill>
              </a:rPr>
              <a:t>http://rdsl.csit-sun.pub.ro/docs/PROIECTARE%20cu%20FPGA%20CURS/lecture6[1].pdf</a:t>
            </a:r>
            <a:endParaRPr sz="1600">
              <a:solidFill>
                <a:srgbClr val="000000"/>
              </a:solidFill>
            </a:endParaRPr>
          </a:p>
        </p:txBody>
      </p:sp>
      <p:cxnSp>
        <p:nvCxnSpPr>
          <p:cNvPr id="227" name="Google Shape;227;p29"/>
          <p:cNvCxnSpPr/>
          <p:nvPr/>
        </p:nvCxnSpPr>
        <p:spPr>
          <a:xfrm flipH="1">
            <a:off x="292500" y="499925"/>
            <a:ext cx="3349800" cy="6900"/>
          </a:xfrm>
          <a:prstGeom prst="straightConnector1">
            <a:avLst/>
          </a:prstGeom>
          <a:noFill/>
          <a:ln cap="flat" cmpd="sng" w="9525">
            <a:solidFill>
              <a:srgbClr val="595959"/>
            </a:solidFill>
            <a:prstDash val="solid"/>
            <a:round/>
            <a:headEnd len="med" w="med" type="none"/>
            <a:tailEnd len="med" w="med" type="none"/>
          </a:ln>
        </p:spPr>
      </p:cxnSp>
      <p:cxnSp>
        <p:nvCxnSpPr>
          <p:cNvPr id="228" name="Google Shape;228;p29"/>
          <p:cNvCxnSpPr/>
          <p:nvPr/>
        </p:nvCxnSpPr>
        <p:spPr>
          <a:xfrm flipH="1">
            <a:off x="5321700" y="499925"/>
            <a:ext cx="3349800" cy="69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193800" y="26100"/>
            <a:ext cx="275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Short </a:t>
            </a:r>
            <a:r>
              <a:rPr lang="en" sz="2400"/>
              <a:t>Functionality</a:t>
            </a:r>
            <a:endParaRPr sz="2400"/>
          </a:p>
        </p:txBody>
      </p:sp>
      <p:sp>
        <p:nvSpPr>
          <p:cNvPr id="234" name="Google Shape;234;p30"/>
          <p:cNvSpPr txBox="1"/>
          <p:nvPr>
            <p:ph idx="1" type="body"/>
          </p:nvPr>
        </p:nvSpPr>
        <p:spPr>
          <a:xfrm>
            <a:off x="311700" y="502125"/>
            <a:ext cx="8712600" cy="43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F0000"/>
                </a:solidFill>
              </a:rPr>
              <a:t>*decided not to include this slide b/c too many words and used slide with graphics instead</a:t>
            </a:r>
            <a:endParaRPr b="1" sz="1400">
              <a:solidFill>
                <a:srgbClr val="FF0000"/>
              </a:solidFill>
            </a:endParaRPr>
          </a:p>
          <a:p>
            <a:pPr indent="0" lvl="0" marL="0" rtl="0" algn="l">
              <a:spcBef>
                <a:spcPts val="1600"/>
              </a:spcBef>
              <a:spcAft>
                <a:spcPts val="0"/>
              </a:spcAft>
              <a:buNone/>
            </a:pPr>
            <a:r>
              <a:rPr b="1" lang="en" sz="1400">
                <a:solidFill>
                  <a:srgbClr val="000000"/>
                </a:solidFill>
              </a:rPr>
              <a:t>Layout:</a:t>
            </a:r>
            <a:r>
              <a:rPr lang="en" sz="1400">
                <a:solidFill>
                  <a:srgbClr val="000000"/>
                </a:solidFill>
              </a:rPr>
              <a:t> Player can decide whether to play with another player or against the computer. If the user chooses to play against the computer, the idea is to implement a LFSR to </a:t>
            </a:r>
            <a:r>
              <a:rPr lang="en" sz="1400">
                <a:solidFill>
                  <a:srgbClr val="000000"/>
                </a:solidFill>
              </a:rPr>
              <a:t>generate</a:t>
            </a:r>
            <a:r>
              <a:rPr lang="en" sz="1400">
                <a:solidFill>
                  <a:srgbClr val="000000"/>
                </a:solidFill>
              </a:rPr>
              <a:t> random inputs. Each player will start with </a:t>
            </a:r>
            <a:r>
              <a:rPr i="1" lang="en" sz="1400">
                <a:solidFill>
                  <a:srgbClr val="000000"/>
                </a:solidFill>
              </a:rPr>
              <a:t>three lives</a:t>
            </a:r>
            <a:r>
              <a:rPr lang="en" sz="1400">
                <a:solidFill>
                  <a:srgbClr val="000000"/>
                </a:solidFill>
              </a:rPr>
              <a:t> and </a:t>
            </a:r>
            <a:r>
              <a:rPr i="1" lang="en" sz="1400">
                <a:solidFill>
                  <a:srgbClr val="000000"/>
                </a:solidFill>
              </a:rPr>
              <a:t>one bullet</a:t>
            </a:r>
            <a:r>
              <a:rPr lang="en" sz="1400">
                <a:solidFill>
                  <a:srgbClr val="000000"/>
                </a:solidFill>
              </a:rPr>
              <a:t> in the barrel. The amount of lives each player has will be indicated by the LEDs. Amount of bullets will not be displayed to keep it private and fair from the other player so players have to remember how many bullets they have left. </a:t>
            </a:r>
            <a:endParaRPr sz="1400">
              <a:solidFill>
                <a:srgbClr val="000000"/>
              </a:solidFill>
            </a:endParaRPr>
          </a:p>
          <a:p>
            <a:pPr indent="0" lvl="0" marL="0" rtl="0" algn="l">
              <a:spcBef>
                <a:spcPts val="1600"/>
              </a:spcBef>
              <a:spcAft>
                <a:spcPts val="0"/>
              </a:spcAft>
              <a:buNone/>
            </a:pPr>
            <a:r>
              <a:rPr b="1" lang="en" sz="1400">
                <a:solidFill>
                  <a:srgbClr val="000000"/>
                </a:solidFill>
              </a:rPr>
              <a:t>Inputs:</a:t>
            </a:r>
            <a:r>
              <a:rPr lang="en" sz="1400">
                <a:solidFill>
                  <a:srgbClr val="000000"/>
                </a:solidFill>
              </a:rPr>
              <a:t> We will be utilizing the keyboard for the player(s) to input moves. </a:t>
            </a:r>
            <a:r>
              <a:rPr lang="en" sz="1400">
                <a:solidFill>
                  <a:schemeClr val="dk1"/>
                </a:solidFill>
              </a:rPr>
              <a:t>3-6 keys on the keyboards will be used depending on if there is one or two players (three keys per player). Each of the three keys per player will be designated to one action: shoot, reload, and duck.</a:t>
            </a:r>
            <a:endParaRPr sz="1400">
              <a:solidFill>
                <a:srgbClr val="000000"/>
              </a:solidFill>
            </a:endParaRPr>
          </a:p>
          <a:p>
            <a:pPr indent="0" lvl="0" marL="0" rtl="0" algn="l">
              <a:spcBef>
                <a:spcPts val="1600"/>
              </a:spcBef>
              <a:spcAft>
                <a:spcPts val="1600"/>
              </a:spcAft>
              <a:buNone/>
            </a:pPr>
            <a:r>
              <a:rPr b="1" lang="en" sz="1400">
                <a:solidFill>
                  <a:srgbClr val="000000"/>
                </a:solidFill>
              </a:rPr>
              <a:t>Display:</a:t>
            </a:r>
            <a:r>
              <a:rPr lang="en" sz="1400">
                <a:solidFill>
                  <a:srgbClr val="000000"/>
                </a:solidFill>
              </a:rPr>
              <a:t> At the start of each round, a counter, displayed on the seven-segment display, will be used to signal when each player has decide his or her move (time allowed: TBD). Based on the combination of moves, the </a:t>
            </a:r>
            <a:r>
              <a:rPr lang="en" sz="1400">
                <a:solidFill>
                  <a:srgbClr val="000000"/>
                </a:solidFill>
              </a:rPr>
              <a:t>appropriate result</a:t>
            </a:r>
            <a:r>
              <a:rPr lang="en" sz="1400">
                <a:solidFill>
                  <a:srgbClr val="000000"/>
                </a:solidFill>
              </a:rPr>
              <a:t> will occur (ex: if player choose to reload and is not at the max bullets, one bullet will be added but will not be shown). After each round, both player’s move will be displayed on the seven-segment display to avoid any confusion. A player has won when the other player has lost all three of his lives and the winner will be displayed on the seven-segment display.</a:t>
            </a:r>
            <a:endParaRPr sz="1400">
              <a:solidFill>
                <a:srgbClr val="000000"/>
              </a:solidFill>
            </a:endParaRPr>
          </a:p>
        </p:txBody>
      </p:sp>
      <p:cxnSp>
        <p:nvCxnSpPr>
          <p:cNvPr id="235" name="Google Shape;235;p30"/>
          <p:cNvCxnSpPr/>
          <p:nvPr/>
        </p:nvCxnSpPr>
        <p:spPr>
          <a:xfrm flipH="1">
            <a:off x="229200" y="291725"/>
            <a:ext cx="2919900" cy="6900"/>
          </a:xfrm>
          <a:prstGeom prst="straightConnector1">
            <a:avLst/>
          </a:prstGeom>
          <a:noFill/>
          <a:ln cap="flat" cmpd="sng" w="9525">
            <a:solidFill>
              <a:srgbClr val="595959"/>
            </a:solidFill>
            <a:prstDash val="solid"/>
            <a:round/>
            <a:headEnd len="med" w="med" type="none"/>
            <a:tailEnd len="med" w="med" type="none"/>
          </a:ln>
        </p:spPr>
      </p:cxnSp>
      <p:cxnSp>
        <p:nvCxnSpPr>
          <p:cNvPr id="236" name="Google Shape;236;p30"/>
          <p:cNvCxnSpPr/>
          <p:nvPr/>
        </p:nvCxnSpPr>
        <p:spPr>
          <a:xfrm flipH="1">
            <a:off x="5944200" y="291725"/>
            <a:ext cx="2919900" cy="69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393150" y="95175"/>
            <a:ext cx="235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Goal/Motivation</a:t>
            </a:r>
            <a:endParaRPr i="1" sz="2400"/>
          </a:p>
        </p:txBody>
      </p:sp>
      <p:sp>
        <p:nvSpPr>
          <p:cNvPr id="65" name="Google Shape;65;p14"/>
          <p:cNvSpPr txBox="1"/>
          <p:nvPr>
            <p:ph idx="1" type="body"/>
          </p:nvPr>
        </p:nvSpPr>
        <p:spPr>
          <a:xfrm>
            <a:off x="311700" y="665875"/>
            <a:ext cx="8660400" cy="42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rPr>
              <a:t>Our implementation of Stand-off is a two player game similar to a game we all know: Rock, Paper, Scissors. Stand-off is playable up to two people where each player has three options at the beginning of each round: shoot, reload, or duck. Just like Rock, Paper, Scissors, a specific result will occur based on the combination of moves made by both players. Starting with three lives and one bullet, a winner is determined when one player loses all three lives. </a:t>
            </a:r>
            <a:endParaRPr sz="1500">
              <a:solidFill>
                <a:srgbClr val="000000"/>
              </a:solidFill>
            </a:endParaRPr>
          </a:p>
          <a:p>
            <a:pPr indent="0" lvl="0" marL="0" rtl="0" algn="l">
              <a:spcBef>
                <a:spcPts val="1600"/>
              </a:spcBef>
              <a:spcAft>
                <a:spcPts val="0"/>
              </a:spcAft>
              <a:buNone/>
            </a:pPr>
            <a:r>
              <a:rPr lang="en" sz="1500">
                <a:solidFill>
                  <a:srgbClr val="000000"/>
                </a:solidFill>
              </a:rPr>
              <a:t>Our designed game can be used for two </a:t>
            </a:r>
            <a:r>
              <a:rPr lang="en" sz="1500">
                <a:solidFill>
                  <a:srgbClr val="000000"/>
                </a:solidFill>
              </a:rPr>
              <a:t>individuals</a:t>
            </a:r>
            <a:r>
              <a:rPr lang="en" sz="1500">
                <a:solidFill>
                  <a:srgbClr val="000000"/>
                </a:solidFill>
              </a:rPr>
              <a:t> to play a game of Stand-off with each other or for one person to play with the computer for leisure/fun. </a:t>
            </a:r>
            <a:r>
              <a:rPr lang="en" sz="1500">
                <a:solidFill>
                  <a:schemeClr val="dk1"/>
                </a:solidFill>
              </a:rPr>
              <a:t>We chose Stand-off for our project because we wanted to implement a simple, fun, and interactive game that only required at least one player. The rules are easy to learn and it is a relatively fast game so multiple rounds can be played. Stand-off requires two individuals to play in real life, so our design allows one individual to play with the computer. </a:t>
            </a:r>
            <a:endParaRPr sz="1500">
              <a:solidFill>
                <a:schemeClr val="dk1"/>
              </a:solidFill>
            </a:endParaRPr>
          </a:p>
          <a:p>
            <a:pPr indent="0" lvl="0" marL="0" rtl="0" algn="l">
              <a:spcBef>
                <a:spcPts val="1600"/>
              </a:spcBef>
              <a:spcAft>
                <a:spcPts val="0"/>
              </a:spcAft>
              <a:buNone/>
            </a:pPr>
            <a:r>
              <a:rPr lang="en" sz="1500">
                <a:solidFill>
                  <a:schemeClr val="dk1"/>
                </a:solidFill>
              </a:rPr>
              <a:t>Our design can be used for a fast and fun game with friends. Just like how Stand-off is an altered version of Rock, Paper, Scissors, the layout of our design can be used to implement other games with similar rules.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t/>
            </a:r>
            <a:endParaRPr sz="1500">
              <a:solidFill>
                <a:schemeClr val="dk1"/>
              </a:solidFill>
            </a:endParaRPr>
          </a:p>
          <a:p>
            <a:pPr indent="0" lvl="0" marL="0" rtl="0" algn="l">
              <a:spcBef>
                <a:spcPts val="1600"/>
              </a:spcBef>
              <a:spcAft>
                <a:spcPts val="0"/>
              </a:spcAft>
              <a:buNone/>
            </a:pPr>
            <a:r>
              <a:t/>
            </a:r>
            <a:endParaRPr sz="1500">
              <a:solidFill>
                <a:srgbClr val="000000"/>
              </a:solidFill>
            </a:endParaRPr>
          </a:p>
          <a:p>
            <a:pPr indent="0" lvl="0" marL="0" rtl="0" algn="l">
              <a:spcBef>
                <a:spcPts val="1600"/>
              </a:spcBef>
              <a:spcAft>
                <a:spcPts val="0"/>
              </a:spcAft>
              <a:buNone/>
            </a:pPr>
            <a:r>
              <a:t/>
            </a:r>
            <a:endParaRPr sz="2100">
              <a:solidFill>
                <a:srgbClr val="000000"/>
              </a:solidFill>
            </a:endParaRPr>
          </a:p>
          <a:p>
            <a:pPr indent="0" lvl="0" marL="0" rtl="0" algn="l">
              <a:spcBef>
                <a:spcPts val="1600"/>
              </a:spcBef>
              <a:spcAft>
                <a:spcPts val="0"/>
              </a:spcAft>
              <a:buNone/>
            </a:pPr>
            <a:r>
              <a:t/>
            </a:r>
            <a:endParaRPr sz="2100">
              <a:solidFill>
                <a:srgbClr val="000000"/>
              </a:solidFill>
            </a:endParaRPr>
          </a:p>
          <a:p>
            <a:pPr indent="0" lvl="0" marL="0" rtl="0" algn="l">
              <a:spcBef>
                <a:spcPts val="1600"/>
              </a:spcBef>
              <a:spcAft>
                <a:spcPts val="0"/>
              </a:spcAft>
              <a:buNone/>
            </a:pPr>
            <a:r>
              <a:t/>
            </a:r>
            <a:endParaRPr sz="2100">
              <a:solidFill>
                <a:srgbClr val="000000"/>
              </a:solidFill>
            </a:endParaRPr>
          </a:p>
          <a:p>
            <a:pPr indent="0" lvl="0" marL="0" rtl="0" algn="l">
              <a:spcBef>
                <a:spcPts val="1600"/>
              </a:spcBef>
              <a:spcAft>
                <a:spcPts val="0"/>
              </a:spcAft>
              <a:buNone/>
            </a:pPr>
            <a:r>
              <a:t/>
            </a:r>
            <a:endParaRPr sz="2100">
              <a:solidFill>
                <a:srgbClr val="000000"/>
              </a:solidFill>
            </a:endParaRPr>
          </a:p>
          <a:p>
            <a:pPr indent="0" lvl="0" marL="0" rtl="0" algn="l">
              <a:spcBef>
                <a:spcPts val="1600"/>
              </a:spcBef>
              <a:spcAft>
                <a:spcPts val="0"/>
              </a:spcAft>
              <a:buNone/>
            </a:pPr>
            <a:r>
              <a:t/>
            </a:r>
            <a:endParaRPr sz="2100">
              <a:solidFill>
                <a:srgbClr val="000000"/>
              </a:solidFill>
            </a:endParaRPr>
          </a:p>
          <a:p>
            <a:pPr indent="0" lvl="0" marL="0" rtl="0" algn="l">
              <a:spcBef>
                <a:spcPts val="1600"/>
              </a:spcBef>
              <a:spcAft>
                <a:spcPts val="1600"/>
              </a:spcAft>
              <a:buNone/>
            </a:pPr>
            <a:r>
              <a:t/>
            </a:r>
            <a:endParaRPr sz="2100">
              <a:solidFill>
                <a:srgbClr val="000000"/>
              </a:solidFill>
            </a:endParaRPr>
          </a:p>
        </p:txBody>
      </p:sp>
      <p:cxnSp>
        <p:nvCxnSpPr>
          <p:cNvPr id="66" name="Google Shape;66;p14"/>
          <p:cNvCxnSpPr/>
          <p:nvPr/>
        </p:nvCxnSpPr>
        <p:spPr>
          <a:xfrm flipH="1">
            <a:off x="266525" y="377175"/>
            <a:ext cx="3051600" cy="11100"/>
          </a:xfrm>
          <a:prstGeom prst="straightConnector1">
            <a:avLst/>
          </a:prstGeom>
          <a:noFill/>
          <a:ln cap="flat" cmpd="sng" w="9525">
            <a:solidFill>
              <a:srgbClr val="595959"/>
            </a:solidFill>
            <a:prstDash val="solid"/>
            <a:round/>
            <a:headEnd len="med" w="med" type="none"/>
            <a:tailEnd len="med" w="med" type="none"/>
          </a:ln>
        </p:spPr>
      </p:cxnSp>
      <p:cxnSp>
        <p:nvCxnSpPr>
          <p:cNvPr id="67" name="Google Shape;67;p14"/>
          <p:cNvCxnSpPr/>
          <p:nvPr/>
        </p:nvCxnSpPr>
        <p:spPr>
          <a:xfrm flipH="1">
            <a:off x="5752925" y="453375"/>
            <a:ext cx="3051600" cy="11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pic>
        <p:nvPicPr>
          <p:cNvPr descr="J-ROM on Twitter: &quot;Another cowboy 32x32, inspired by @notquitebw style &amp;  @GrafxKid palette #pixel_dailies #pixelart https://t.co/wMiuhsJVR7&quot;" id="72" name="Google Shape;72;p15"/>
          <p:cNvPicPr preferRelativeResize="0"/>
          <p:nvPr/>
        </p:nvPicPr>
        <p:blipFill rotWithShape="1">
          <a:blip r:embed="rId3">
            <a:alphaModFix/>
          </a:blip>
          <a:srcRect b="0" l="20997" r="33225" t="0"/>
          <a:stretch/>
        </p:blipFill>
        <p:spPr>
          <a:xfrm>
            <a:off x="278525" y="1937587"/>
            <a:ext cx="698400" cy="1089791"/>
          </a:xfrm>
          <a:prstGeom prst="rect">
            <a:avLst/>
          </a:prstGeom>
          <a:noFill/>
          <a:ln>
            <a:noFill/>
          </a:ln>
        </p:spPr>
      </p:pic>
      <p:sp>
        <p:nvSpPr>
          <p:cNvPr id="73" name="Google Shape;73;p15"/>
          <p:cNvSpPr txBox="1"/>
          <p:nvPr>
            <p:ph type="title"/>
          </p:nvPr>
        </p:nvSpPr>
        <p:spPr>
          <a:xfrm>
            <a:off x="3412700" y="66675"/>
            <a:ext cx="2198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400">
                <a:latin typeface="Roboto"/>
                <a:ea typeface="Roboto"/>
                <a:cs typeface="Roboto"/>
                <a:sym typeface="Roboto"/>
              </a:rPr>
              <a:t> Functionality</a:t>
            </a:r>
            <a:endParaRPr i="1" sz="2400">
              <a:latin typeface="Roboto"/>
              <a:ea typeface="Roboto"/>
              <a:cs typeface="Roboto"/>
              <a:sym typeface="Roboto"/>
            </a:endParaRPr>
          </a:p>
        </p:txBody>
      </p:sp>
      <p:cxnSp>
        <p:nvCxnSpPr>
          <p:cNvPr id="74" name="Google Shape;74;p15"/>
          <p:cNvCxnSpPr/>
          <p:nvPr/>
        </p:nvCxnSpPr>
        <p:spPr>
          <a:xfrm flipH="1">
            <a:off x="5577800" y="338925"/>
            <a:ext cx="3308700" cy="17700"/>
          </a:xfrm>
          <a:prstGeom prst="straightConnector1">
            <a:avLst/>
          </a:prstGeom>
          <a:noFill/>
          <a:ln cap="flat" cmpd="sng" w="9525">
            <a:solidFill>
              <a:srgbClr val="595959"/>
            </a:solidFill>
            <a:prstDash val="solid"/>
            <a:round/>
            <a:headEnd len="med" w="med" type="none"/>
            <a:tailEnd len="med" w="med" type="none"/>
          </a:ln>
        </p:spPr>
      </p:cxnSp>
      <p:pic>
        <p:nvPicPr>
          <p:cNvPr descr="Arcade Machine Pixel 3D | Arcade, Pixel art, Pixel" id="75" name="Google Shape;75;p15"/>
          <p:cNvPicPr preferRelativeResize="0"/>
          <p:nvPr/>
        </p:nvPicPr>
        <p:blipFill>
          <a:blip r:embed="rId4">
            <a:alphaModFix/>
          </a:blip>
          <a:stretch>
            <a:fillRect/>
          </a:stretch>
        </p:blipFill>
        <p:spPr>
          <a:xfrm>
            <a:off x="3772325" y="1855500"/>
            <a:ext cx="1629300" cy="1432500"/>
          </a:xfrm>
          <a:prstGeom prst="ellipse">
            <a:avLst/>
          </a:prstGeom>
          <a:noFill/>
          <a:ln>
            <a:noFill/>
          </a:ln>
        </p:spPr>
      </p:pic>
      <p:sp>
        <p:nvSpPr>
          <p:cNvPr id="76" name="Google Shape;76;p15"/>
          <p:cNvSpPr txBox="1"/>
          <p:nvPr/>
        </p:nvSpPr>
        <p:spPr>
          <a:xfrm>
            <a:off x="942250" y="1485425"/>
            <a:ext cx="454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vs.</a:t>
            </a:r>
            <a:endParaRPr>
              <a:latin typeface="Impact"/>
              <a:ea typeface="Impact"/>
              <a:cs typeface="Impact"/>
              <a:sym typeface="Impact"/>
            </a:endParaRPr>
          </a:p>
        </p:txBody>
      </p:sp>
      <p:pic>
        <p:nvPicPr>
          <p:cNvPr descr="Free Cartoon Computer Png, Download Free Clip Art, Free Clip Art on Clipart  Library" id="77" name="Google Shape;77;p15"/>
          <p:cNvPicPr preferRelativeResize="0"/>
          <p:nvPr/>
        </p:nvPicPr>
        <p:blipFill>
          <a:blip r:embed="rId5">
            <a:alphaModFix/>
          </a:blip>
          <a:stretch>
            <a:fillRect/>
          </a:stretch>
        </p:blipFill>
        <p:spPr>
          <a:xfrm>
            <a:off x="1376699" y="2103279"/>
            <a:ext cx="965325" cy="976571"/>
          </a:xfrm>
          <a:prstGeom prst="rect">
            <a:avLst/>
          </a:prstGeom>
          <a:noFill/>
          <a:ln>
            <a:noFill/>
          </a:ln>
        </p:spPr>
      </p:pic>
      <p:sp>
        <p:nvSpPr>
          <p:cNvPr id="78" name="Google Shape;78;p15"/>
          <p:cNvSpPr txBox="1"/>
          <p:nvPr/>
        </p:nvSpPr>
        <p:spPr>
          <a:xfrm>
            <a:off x="1718200" y="2261375"/>
            <a:ext cx="6984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latin typeface="Impact"/>
                <a:ea typeface="Impact"/>
                <a:cs typeface="Impact"/>
                <a:sym typeface="Impact"/>
              </a:rPr>
              <a:t>CPU</a:t>
            </a:r>
            <a:endParaRPr b="1">
              <a:solidFill>
                <a:srgbClr val="6AA84F"/>
              </a:solidFill>
              <a:latin typeface="Impact"/>
              <a:ea typeface="Impact"/>
              <a:cs typeface="Impact"/>
              <a:sym typeface="Impact"/>
            </a:endParaRPr>
          </a:p>
        </p:txBody>
      </p:sp>
      <p:sp>
        <p:nvSpPr>
          <p:cNvPr id="79" name="Google Shape;79;p15"/>
          <p:cNvSpPr txBox="1"/>
          <p:nvPr/>
        </p:nvSpPr>
        <p:spPr>
          <a:xfrm>
            <a:off x="998725" y="2762550"/>
            <a:ext cx="454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mpact"/>
                <a:ea typeface="Impact"/>
                <a:cs typeface="Impact"/>
                <a:sym typeface="Impact"/>
              </a:rPr>
              <a:t>vs.</a:t>
            </a:r>
            <a:endParaRPr>
              <a:latin typeface="Impact"/>
              <a:ea typeface="Impact"/>
              <a:cs typeface="Impact"/>
              <a:sym typeface="Impact"/>
            </a:endParaRPr>
          </a:p>
        </p:txBody>
      </p:sp>
      <p:sp>
        <p:nvSpPr>
          <p:cNvPr id="80" name="Google Shape;80;p15"/>
          <p:cNvSpPr txBox="1"/>
          <p:nvPr/>
        </p:nvSpPr>
        <p:spPr>
          <a:xfrm>
            <a:off x="2485200" y="619313"/>
            <a:ext cx="69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Impact"/>
                <a:ea typeface="Impact"/>
                <a:cs typeface="Impact"/>
                <a:sym typeface="Impact"/>
              </a:rPr>
              <a:t>X3</a:t>
            </a:r>
            <a:endParaRPr sz="2000">
              <a:latin typeface="Impact"/>
              <a:ea typeface="Impact"/>
              <a:cs typeface="Impact"/>
              <a:sym typeface="Impact"/>
            </a:endParaRPr>
          </a:p>
        </p:txBody>
      </p:sp>
      <p:sp>
        <p:nvSpPr>
          <p:cNvPr id="81" name="Google Shape;81;p15"/>
          <p:cNvSpPr txBox="1"/>
          <p:nvPr/>
        </p:nvSpPr>
        <p:spPr>
          <a:xfrm>
            <a:off x="3867725" y="619325"/>
            <a:ext cx="69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Impact"/>
                <a:ea typeface="Impact"/>
                <a:cs typeface="Impact"/>
                <a:sym typeface="Impact"/>
              </a:rPr>
              <a:t>X1</a:t>
            </a:r>
            <a:endParaRPr sz="2000">
              <a:latin typeface="Impact"/>
              <a:ea typeface="Impact"/>
              <a:cs typeface="Impact"/>
              <a:sym typeface="Impact"/>
            </a:endParaRPr>
          </a:p>
        </p:txBody>
      </p:sp>
      <p:pic>
        <p:nvPicPr>
          <p:cNvPr descr="8 Bit Heart PNG Images, Transparent 8 Bit Heart Image Download - PNGitem" id="82" name="Google Shape;82;p15"/>
          <p:cNvPicPr preferRelativeResize="0"/>
          <p:nvPr/>
        </p:nvPicPr>
        <p:blipFill>
          <a:blip r:embed="rId6">
            <a:alphaModFix/>
          </a:blip>
          <a:stretch>
            <a:fillRect/>
          </a:stretch>
        </p:blipFill>
        <p:spPr>
          <a:xfrm>
            <a:off x="2935825" y="609300"/>
            <a:ext cx="639050" cy="560916"/>
          </a:xfrm>
          <a:prstGeom prst="rect">
            <a:avLst/>
          </a:prstGeom>
          <a:noFill/>
          <a:ln>
            <a:noFill/>
          </a:ln>
        </p:spPr>
      </p:pic>
      <p:pic>
        <p:nvPicPr>
          <p:cNvPr descr="vector pixel art bullet isolated cartoon Stock Vector Image &amp; Art - Alamy" id="83" name="Google Shape;83;p15"/>
          <p:cNvPicPr preferRelativeResize="0"/>
          <p:nvPr/>
        </p:nvPicPr>
        <p:blipFill rotWithShape="1">
          <a:blip r:embed="rId7">
            <a:alphaModFix/>
          </a:blip>
          <a:srcRect b="7800" l="0" r="0" t="0"/>
          <a:stretch/>
        </p:blipFill>
        <p:spPr>
          <a:xfrm>
            <a:off x="4302275" y="609300"/>
            <a:ext cx="454500" cy="673465"/>
          </a:xfrm>
          <a:prstGeom prst="rect">
            <a:avLst/>
          </a:prstGeom>
          <a:noFill/>
          <a:ln>
            <a:noFill/>
          </a:ln>
        </p:spPr>
      </p:pic>
      <p:pic>
        <p:nvPicPr>
          <p:cNvPr descr="J-ROM on Twitter: &quot;Another cowboy 32x32, inspired by @notquitebw style &amp;  @GrafxKid palette #pixel_dailies #pixelart https://t.co/wMiuhsJVR7&quot;" id="84" name="Google Shape;84;p15"/>
          <p:cNvPicPr preferRelativeResize="0"/>
          <p:nvPr/>
        </p:nvPicPr>
        <p:blipFill rotWithShape="1">
          <a:blip r:embed="rId3">
            <a:alphaModFix/>
          </a:blip>
          <a:srcRect b="0" l="20997" r="33225" t="0"/>
          <a:stretch/>
        </p:blipFill>
        <p:spPr>
          <a:xfrm>
            <a:off x="278525" y="602212"/>
            <a:ext cx="698400" cy="1089791"/>
          </a:xfrm>
          <a:prstGeom prst="rect">
            <a:avLst/>
          </a:prstGeom>
          <a:noFill/>
          <a:ln>
            <a:noFill/>
          </a:ln>
        </p:spPr>
      </p:pic>
      <p:pic>
        <p:nvPicPr>
          <p:cNvPr descr="J-ROM on Twitter: &quot;Another cowboy 32x32, inspired by @notquitebw style &amp;  @GrafxKid palette #pixel_dailies #pixelart https://t.co/wMiuhsJVR7&quot;" id="85" name="Google Shape;85;p15"/>
          <p:cNvPicPr preferRelativeResize="0"/>
          <p:nvPr/>
        </p:nvPicPr>
        <p:blipFill rotWithShape="1">
          <a:blip r:embed="rId3">
            <a:alphaModFix/>
          </a:blip>
          <a:srcRect b="0" l="20997" r="33225" t="0"/>
          <a:stretch/>
        </p:blipFill>
        <p:spPr>
          <a:xfrm flipH="1">
            <a:off x="1432326" y="602249"/>
            <a:ext cx="698400" cy="1089710"/>
          </a:xfrm>
          <a:prstGeom prst="rect">
            <a:avLst/>
          </a:prstGeom>
          <a:noFill/>
          <a:ln>
            <a:noFill/>
          </a:ln>
        </p:spPr>
      </p:pic>
      <p:sp>
        <p:nvSpPr>
          <p:cNvPr id="86" name="Google Shape;86;p15"/>
          <p:cNvSpPr txBox="1"/>
          <p:nvPr/>
        </p:nvSpPr>
        <p:spPr>
          <a:xfrm>
            <a:off x="172725" y="526375"/>
            <a:ext cx="454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Impact"/>
                <a:ea typeface="Impact"/>
                <a:cs typeface="Impact"/>
                <a:sym typeface="Impact"/>
              </a:rPr>
              <a:t>P1</a:t>
            </a:r>
            <a:endParaRPr b="1">
              <a:solidFill>
                <a:srgbClr val="0000FF"/>
              </a:solidFill>
              <a:latin typeface="Impact"/>
              <a:ea typeface="Impact"/>
              <a:cs typeface="Impact"/>
              <a:sym typeface="Impact"/>
            </a:endParaRPr>
          </a:p>
        </p:txBody>
      </p:sp>
      <p:sp>
        <p:nvSpPr>
          <p:cNvPr id="87" name="Google Shape;87;p15"/>
          <p:cNvSpPr txBox="1"/>
          <p:nvPr/>
        </p:nvSpPr>
        <p:spPr>
          <a:xfrm>
            <a:off x="1840775" y="526375"/>
            <a:ext cx="454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Impact"/>
                <a:ea typeface="Impact"/>
                <a:cs typeface="Impact"/>
                <a:sym typeface="Impact"/>
              </a:rPr>
              <a:t>P2</a:t>
            </a:r>
            <a:endParaRPr b="1">
              <a:solidFill>
                <a:srgbClr val="FF0000"/>
              </a:solidFill>
              <a:latin typeface="Impact"/>
              <a:ea typeface="Impact"/>
              <a:cs typeface="Impact"/>
              <a:sym typeface="Impact"/>
            </a:endParaRPr>
          </a:p>
        </p:txBody>
      </p:sp>
      <p:sp>
        <p:nvSpPr>
          <p:cNvPr id="88" name="Google Shape;88;p15"/>
          <p:cNvSpPr txBox="1"/>
          <p:nvPr/>
        </p:nvSpPr>
        <p:spPr>
          <a:xfrm>
            <a:off x="172725" y="1855500"/>
            <a:ext cx="454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Impact"/>
                <a:ea typeface="Impact"/>
                <a:cs typeface="Impact"/>
                <a:sym typeface="Impact"/>
              </a:rPr>
              <a:t>P1</a:t>
            </a:r>
            <a:endParaRPr b="1">
              <a:solidFill>
                <a:srgbClr val="0000FF"/>
              </a:solidFill>
              <a:latin typeface="Impact"/>
              <a:ea typeface="Impact"/>
              <a:cs typeface="Impact"/>
              <a:sym typeface="Impact"/>
            </a:endParaRPr>
          </a:p>
        </p:txBody>
      </p:sp>
      <p:pic>
        <p:nvPicPr>
          <p:cNvPr descr="HD wallpaper: Minimalism, Keyboard, Pixels, 8bit, PXL, Button | Wallpaper  Flare" id="89" name="Google Shape;89;p15"/>
          <p:cNvPicPr preferRelativeResize="0"/>
          <p:nvPr/>
        </p:nvPicPr>
        <p:blipFill rotWithShape="1">
          <a:blip r:embed="rId8">
            <a:alphaModFix/>
          </a:blip>
          <a:srcRect b="26550" l="13294" r="13213" t="28578"/>
          <a:stretch/>
        </p:blipFill>
        <p:spPr>
          <a:xfrm>
            <a:off x="5611100" y="3714800"/>
            <a:ext cx="3426094" cy="1307425"/>
          </a:xfrm>
          <a:prstGeom prst="rect">
            <a:avLst/>
          </a:prstGeom>
          <a:noFill/>
          <a:ln>
            <a:noFill/>
          </a:ln>
        </p:spPr>
      </p:pic>
      <p:cxnSp>
        <p:nvCxnSpPr>
          <p:cNvPr id="90" name="Google Shape;90;p15"/>
          <p:cNvCxnSpPr/>
          <p:nvPr/>
        </p:nvCxnSpPr>
        <p:spPr>
          <a:xfrm rot="10800000">
            <a:off x="2586125" y="1454700"/>
            <a:ext cx="1281600" cy="808200"/>
          </a:xfrm>
          <a:prstGeom prst="straightConnector1">
            <a:avLst/>
          </a:prstGeom>
          <a:noFill/>
          <a:ln cap="flat" cmpd="sng" w="28575">
            <a:solidFill>
              <a:srgbClr val="000000"/>
            </a:solidFill>
            <a:prstDash val="solid"/>
            <a:round/>
            <a:headEnd len="med" w="med" type="none"/>
            <a:tailEnd len="med" w="med" type="triangle"/>
          </a:ln>
        </p:spPr>
      </p:cxnSp>
      <p:cxnSp>
        <p:nvCxnSpPr>
          <p:cNvPr id="91" name="Google Shape;91;p15"/>
          <p:cNvCxnSpPr>
            <a:stCxn id="75" idx="5"/>
          </p:cNvCxnSpPr>
          <p:nvPr/>
        </p:nvCxnSpPr>
        <p:spPr>
          <a:xfrm>
            <a:off x="5163020" y="3078215"/>
            <a:ext cx="509100" cy="489300"/>
          </a:xfrm>
          <a:prstGeom prst="straightConnector1">
            <a:avLst/>
          </a:prstGeom>
          <a:noFill/>
          <a:ln cap="flat" cmpd="sng" w="28575">
            <a:solidFill>
              <a:srgbClr val="000000"/>
            </a:solidFill>
            <a:prstDash val="solid"/>
            <a:round/>
            <a:headEnd len="med" w="med" type="none"/>
            <a:tailEnd len="med" w="med" type="triangle"/>
          </a:ln>
        </p:spPr>
      </p:cxnSp>
      <p:sp>
        <p:nvSpPr>
          <p:cNvPr id="92" name="Google Shape;92;p15"/>
          <p:cNvSpPr txBox="1"/>
          <p:nvPr/>
        </p:nvSpPr>
        <p:spPr>
          <a:xfrm>
            <a:off x="5984950" y="3385900"/>
            <a:ext cx="26784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Keyboard for inputs (3 ops)</a:t>
            </a:r>
            <a:endParaRPr/>
          </a:p>
        </p:txBody>
      </p:sp>
      <p:pic>
        <p:nvPicPr>
          <p:cNvPr descr="Gun Cartoon png download - 768*768 - Free Transparent Weapon png Download.  - CleanPNG / KissPNG" id="93" name="Google Shape;93;p15"/>
          <p:cNvPicPr preferRelativeResize="0"/>
          <p:nvPr/>
        </p:nvPicPr>
        <p:blipFill>
          <a:blip r:embed="rId9">
            <a:alphaModFix/>
          </a:blip>
          <a:stretch>
            <a:fillRect/>
          </a:stretch>
        </p:blipFill>
        <p:spPr>
          <a:xfrm>
            <a:off x="7542439" y="591000"/>
            <a:ext cx="1283187" cy="1112225"/>
          </a:xfrm>
          <a:prstGeom prst="rect">
            <a:avLst/>
          </a:prstGeom>
          <a:noFill/>
          <a:ln>
            <a:noFill/>
          </a:ln>
        </p:spPr>
      </p:pic>
      <p:pic>
        <p:nvPicPr>
          <p:cNvPr descr="Teespring - 8 Bit Duck Clipart (#3835224) - PinClipart" id="94" name="Google Shape;94;p15"/>
          <p:cNvPicPr preferRelativeResize="0"/>
          <p:nvPr/>
        </p:nvPicPr>
        <p:blipFill>
          <a:blip r:embed="rId10">
            <a:alphaModFix/>
          </a:blip>
          <a:stretch>
            <a:fillRect/>
          </a:stretch>
        </p:blipFill>
        <p:spPr>
          <a:xfrm>
            <a:off x="5944050" y="751200"/>
            <a:ext cx="1099400" cy="1070160"/>
          </a:xfrm>
          <a:prstGeom prst="rect">
            <a:avLst/>
          </a:prstGeom>
          <a:noFill/>
          <a:ln>
            <a:noFill/>
          </a:ln>
        </p:spPr>
      </p:pic>
      <p:pic>
        <p:nvPicPr>
          <p:cNvPr descr="Pixel art bullet Graphic Vector - Stock by Pixlr" id="95" name="Google Shape;95;p15"/>
          <p:cNvPicPr preferRelativeResize="0"/>
          <p:nvPr/>
        </p:nvPicPr>
        <p:blipFill>
          <a:blip r:embed="rId11">
            <a:alphaModFix/>
          </a:blip>
          <a:stretch>
            <a:fillRect/>
          </a:stretch>
        </p:blipFill>
        <p:spPr>
          <a:xfrm flipH="1">
            <a:off x="8018571" y="1944200"/>
            <a:ext cx="1200725" cy="1200725"/>
          </a:xfrm>
          <a:prstGeom prst="rect">
            <a:avLst/>
          </a:prstGeom>
          <a:noFill/>
          <a:ln>
            <a:noFill/>
          </a:ln>
        </p:spPr>
      </p:pic>
      <p:cxnSp>
        <p:nvCxnSpPr>
          <p:cNvPr id="96" name="Google Shape;96;p15"/>
          <p:cNvCxnSpPr>
            <a:stCxn id="92" idx="0"/>
            <a:endCxn id="94" idx="2"/>
          </p:cNvCxnSpPr>
          <p:nvPr/>
        </p:nvCxnSpPr>
        <p:spPr>
          <a:xfrm rot="10800000">
            <a:off x="6493750" y="1821400"/>
            <a:ext cx="830400" cy="1564500"/>
          </a:xfrm>
          <a:prstGeom prst="straightConnector1">
            <a:avLst/>
          </a:prstGeom>
          <a:noFill/>
          <a:ln cap="flat" cmpd="sng" w="28575">
            <a:solidFill>
              <a:srgbClr val="000000"/>
            </a:solidFill>
            <a:prstDash val="solid"/>
            <a:round/>
            <a:headEnd len="med" w="med" type="none"/>
            <a:tailEnd len="med" w="med" type="triangle"/>
          </a:ln>
        </p:spPr>
      </p:cxnSp>
      <p:cxnSp>
        <p:nvCxnSpPr>
          <p:cNvPr id="97" name="Google Shape;97;p15"/>
          <p:cNvCxnSpPr>
            <a:stCxn id="92" idx="0"/>
          </p:cNvCxnSpPr>
          <p:nvPr/>
        </p:nvCxnSpPr>
        <p:spPr>
          <a:xfrm flipH="1" rot="10800000">
            <a:off x="7324150" y="1410400"/>
            <a:ext cx="527100" cy="1975500"/>
          </a:xfrm>
          <a:prstGeom prst="straightConnector1">
            <a:avLst/>
          </a:prstGeom>
          <a:noFill/>
          <a:ln cap="flat" cmpd="sng" w="28575">
            <a:solidFill>
              <a:srgbClr val="000000"/>
            </a:solidFill>
            <a:prstDash val="solid"/>
            <a:round/>
            <a:headEnd len="med" w="med" type="none"/>
            <a:tailEnd len="med" w="med" type="triangle"/>
          </a:ln>
        </p:spPr>
      </p:cxnSp>
      <p:cxnSp>
        <p:nvCxnSpPr>
          <p:cNvPr id="98" name="Google Shape;98;p15"/>
          <p:cNvCxnSpPr>
            <a:stCxn id="92" idx="0"/>
          </p:cNvCxnSpPr>
          <p:nvPr/>
        </p:nvCxnSpPr>
        <p:spPr>
          <a:xfrm flipH="1" rot="10800000">
            <a:off x="7324150" y="2762500"/>
            <a:ext cx="1154700" cy="623400"/>
          </a:xfrm>
          <a:prstGeom prst="straightConnector1">
            <a:avLst/>
          </a:prstGeom>
          <a:noFill/>
          <a:ln cap="flat" cmpd="sng" w="28575">
            <a:solidFill>
              <a:srgbClr val="000000"/>
            </a:solidFill>
            <a:prstDash val="solid"/>
            <a:round/>
            <a:headEnd len="med" w="med" type="none"/>
            <a:tailEnd len="med" w="med" type="triangle"/>
          </a:ln>
        </p:spPr>
      </p:cxnSp>
      <p:cxnSp>
        <p:nvCxnSpPr>
          <p:cNvPr id="99" name="Google Shape;99;p15"/>
          <p:cNvCxnSpPr>
            <a:stCxn id="75" idx="2"/>
            <a:endCxn id="77" idx="3"/>
          </p:cNvCxnSpPr>
          <p:nvPr/>
        </p:nvCxnSpPr>
        <p:spPr>
          <a:xfrm flipH="1">
            <a:off x="2341925" y="2571750"/>
            <a:ext cx="1430400" cy="19800"/>
          </a:xfrm>
          <a:prstGeom prst="straightConnector1">
            <a:avLst/>
          </a:prstGeom>
          <a:noFill/>
          <a:ln cap="flat" cmpd="sng" w="28575">
            <a:solidFill>
              <a:srgbClr val="000000"/>
            </a:solidFill>
            <a:prstDash val="solid"/>
            <a:round/>
            <a:headEnd len="med" w="med" type="none"/>
            <a:tailEnd len="med" w="med" type="triangle"/>
          </a:ln>
        </p:spPr>
      </p:cxnSp>
      <p:pic>
        <p:nvPicPr>
          <p:cNvPr descr="Red 7-segment clock display - 0.56 digit height ID: 865 - $3.95 : Adafruit  Industries, Unique &amp; fun DIY electronics and kits" id="100" name="Google Shape;100;p15"/>
          <p:cNvPicPr preferRelativeResize="0"/>
          <p:nvPr/>
        </p:nvPicPr>
        <p:blipFill>
          <a:blip r:embed="rId12">
            <a:alphaModFix/>
          </a:blip>
          <a:stretch>
            <a:fillRect/>
          </a:stretch>
        </p:blipFill>
        <p:spPr>
          <a:xfrm>
            <a:off x="418791" y="3225851"/>
            <a:ext cx="2066418" cy="1549800"/>
          </a:xfrm>
          <a:prstGeom prst="rect">
            <a:avLst/>
          </a:prstGeom>
          <a:noFill/>
          <a:ln>
            <a:noFill/>
          </a:ln>
        </p:spPr>
      </p:pic>
      <p:sp>
        <p:nvSpPr>
          <p:cNvPr id="101" name="Google Shape;101;p15"/>
          <p:cNvSpPr txBox="1"/>
          <p:nvPr/>
        </p:nvSpPr>
        <p:spPr>
          <a:xfrm>
            <a:off x="129025" y="4806675"/>
            <a:ext cx="29811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Counter/ Outcome of the Game</a:t>
            </a:r>
            <a:endParaRPr/>
          </a:p>
        </p:txBody>
      </p:sp>
      <p:cxnSp>
        <p:nvCxnSpPr>
          <p:cNvPr id="102" name="Google Shape;102;p15"/>
          <p:cNvCxnSpPr>
            <a:stCxn id="75" idx="3"/>
            <a:endCxn id="100" idx="3"/>
          </p:cNvCxnSpPr>
          <p:nvPr/>
        </p:nvCxnSpPr>
        <p:spPr>
          <a:xfrm flipH="1">
            <a:off x="2485130" y="3078215"/>
            <a:ext cx="1525800" cy="922500"/>
          </a:xfrm>
          <a:prstGeom prst="straightConnector1">
            <a:avLst/>
          </a:prstGeom>
          <a:noFill/>
          <a:ln cap="flat" cmpd="sng" w="28575">
            <a:solidFill>
              <a:srgbClr val="000000"/>
            </a:solidFill>
            <a:prstDash val="solid"/>
            <a:round/>
            <a:headEnd len="med" w="med" type="none"/>
            <a:tailEnd len="med" w="med" type="triangle"/>
          </a:ln>
        </p:spPr>
      </p:cxnSp>
      <p:cxnSp>
        <p:nvCxnSpPr>
          <p:cNvPr id="103" name="Google Shape;103;p15"/>
          <p:cNvCxnSpPr/>
          <p:nvPr/>
        </p:nvCxnSpPr>
        <p:spPr>
          <a:xfrm flipH="1">
            <a:off x="243800" y="338925"/>
            <a:ext cx="3308700" cy="17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graphicFrame>
        <p:nvGraphicFramePr>
          <p:cNvPr id="108" name="Google Shape;108;p16"/>
          <p:cNvGraphicFramePr/>
          <p:nvPr/>
        </p:nvGraphicFramePr>
        <p:xfrm>
          <a:off x="818075" y="656275"/>
          <a:ext cx="3000000" cy="3000000"/>
        </p:xfrm>
        <a:graphic>
          <a:graphicData uri="http://schemas.openxmlformats.org/drawingml/2006/table">
            <a:tbl>
              <a:tblPr>
                <a:noFill/>
                <a:tableStyleId>{8AD22004-A151-491E-8308-E9346C9FCFCB}</a:tableStyleId>
              </a:tblPr>
              <a:tblGrid>
                <a:gridCol w="1810925"/>
                <a:gridCol w="1844625"/>
                <a:gridCol w="3852275"/>
              </a:tblGrid>
              <a:tr h="403025">
                <a:tc>
                  <a:txBody>
                    <a:bodyPr/>
                    <a:lstStyle/>
                    <a:p>
                      <a:pPr indent="0" lvl="0" marL="0" rtl="0" algn="l">
                        <a:spcBef>
                          <a:spcPts val="0"/>
                        </a:spcBef>
                        <a:spcAft>
                          <a:spcPts val="0"/>
                        </a:spcAft>
                        <a:buNone/>
                      </a:pPr>
                      <a:r>
                        <a:rPr b="1" lang="en" sz="1200"/>
                        <a:t>Player 1</a:t>
                      </a:r>
                      <a:endParaRPr b="1" sz="1200"/>
                    </a:p>
                  </a:txBody>
                  <a:tcPr marT="91425" marB="91425" marR="91425" marL="91425"/>
                </a:tc>
                <a:tc>
                  <a:txBody>
                    <a:bodyPr/>
                    <a:lstStyle/>
                    <a:p>
                      <a:pPr indent="0" lvl="0" marL="0" rtl="0" algn="l">
                        <a:spcBef>
                          <a:spcPts val="0"/>
                        </a:spcBef>
                        <a:spcAft>
                          <a:spcPts val="0"/>
                        </a:spcAft>
                        <a:buNone/>
                      </a:pPr>
                      <a:r>
                        <a:rPr b="1" lang="en" sz="1200"/>
                        <a:t>Player 2</a:t>
                      </a:r>
                      <a:endParaRPr b="1" sz="1200"/>
                    </a:p>
                  </a:txBody>
                  <a:tcPr marT="91425" marB="91425" marR="91425" marL="91425"/>
                </a:tc>
                <a:tc>
                  <a:txBody>
                    <a:bodyPr/>
                    <a:lstStyle/>
                    <a:p>
                      <a:pPr indent="0" lvl="0" marL="0" rtl="0" algn="l">
                        <a:spcBef>
                          <a:spcPts val="0"/>
                        </a:spcBef>
                        <a:spcAft>
                          <a:spcPts val="0"/>
                        </a:spcAft>
                        <a:buNone/>
                      </a:pPr>
                      <a:r>
                        <a:rPr b="1" lang="en" sz="1200"/>
                        <a:t>Result</a:t>
                      </a:r>
                      <a:endParaRPr b="1" sz="1200"/>
                    </a:p>
                  </a:txBody>
                  <a:tcPr marT="91425" marB="91425" marR="91425" marL="91425"/>
                </a:tc>
              </a:tr>
              <a:tr h="325975">
                <a:tc>
                  <a:txBody>
                    <a:bodyPr/>
                    <a:lstStyle/>
                    <a:p>
                      <a:pPr indent="0" lvl="0" marL="0" rtl="0" algn="l">
                        <a:spcBef>
                          <a:spcPts val="0"/>
                        </a:spcBef>
                        <a:spcAft>
                          <a:spcPts val="0"/>
                        </a:spcAft>
                        <a:buNone/>
                      </a:pPr>
                      <a:r>
                        <a:rPr lang="en" sz="1000"/>
                        <a:t>Shoot</a:t>
                      </a:r>
                      <a:endParaRPr sz="1000"/>
                    </a:p>
                  </a:txBody>
                  <a:tcPr marT="91425" marB="91425" marR="91425" marL="91425"/>
                </a:tc>
                <a:tc>
                  <a:txBody>
                    <a:bodyPr/>
                    <a:lstStyle/>
                    <a:p>
                      <a:pPr indent="0" lvl="0" marL="0" rtl="0" algn="l">
                        <a:spcBef>
                          <a:spcPts val="0"/>
                        </a:spcBef>
                        <a:spcAft>
                          <a:spcPts val="0"/>
                        </a:spcAft>
                        <a:buNone/>
                      </a:pPr>
                      <a:r>
                        <a:rPr lang="en" sz="1000"/>
                        <a:t>Shoot</a:t>
                      </a:r>
                      <a:endParaRPr sz="1000"/>
                    </a:p>
                  </a:txBody>
                  <a:tcPr marT="91425" marB="91425" marR="91425" marL="91425"/>
                </a:tc>
                <a:tc>
                  <a:txBody>
                    <a:bodyPr/>
                    <a:lstStyle/>
                    <a:p>
                      <a:pPr indent="0" lvl="0" marL="0" rtl="0" algn="l">
                        <a:spcBef>
                          <a:spcPts val="0"/>
                        </a:spcBef>
                        <a:spcAft>
                          <a:spcPts val="0"/>
                        </a:spcAft>
                        <a:buNone/>
                      </a:pPr>
                      <a:r>
                        <a:rPr lang="en" sz="1000"/>
                        <a:t>Both players lose a bullet, no one loses</a:t>
                      </a:r>
                      <a:endParaRPr sz="1000"/>
                    </a:p>
                  </a:txBody>
                  <a:tcPr marT="91425" marB="91425" marR="91425" marL="91425"/>
                </a:tc>
              </a:tr>
              <a:tr h="325975">
                <a:tc>
                  <a:txBody>
                    <a:bodyPr/>
                    <a:lstStyle/>
                    <a:p>
                      <a:pPr indent="0" lvl="0" marL="0" rtl="0" algn="l">
                        <a:spcBef>
                          <a:spcPts val="0"/>
                        </a:spcBef>
                        <a:spcAft>
                          <a:spcPts val="0"/>
                        </a:spcAft>
                        <a:buNone/>
                      </a:pPr>
                      <a:r>
                        <a:rPr lang="en" sz="1000"/>
                        <a:t>Duck</a:t>
                      </a:r>
                      <a:endParaRPr sz="1000"/>
                    </a:p>
                  </a:txBody>
                  <a:tcPr marT="91425" marB="91425" marR="91425" marL="91425"/>
                </a:tc>
                <a:tc>
                  <a:txBody>
                    <a:bodyPr/>
                    <a:lstStyle/>
                    <a:p>
                      <a:pPr indent="0" lvl="0" marL="0" rtl="0" algn="l">
                        <a:spcBef>
                          <a:spcPts val="0"/>
                        </a:spcBef>
                        <a:spcAft>
                          <a:spcPts val="0"/>
                        </a:spcAft>
                        <a:buNone/>
                      </a:pPr>
                      <a:r>
                        <a:rPr lang="en" sz="1000"/>
                        <a:t>Duck</a:t>
                      </a:r>
                      <a:endParaRPr sz="1000"/>
                    </a:p>
                  </a:txBody>
                  <a:tcPr marT="91425" marB="91425" marR="91425" marL="91425"/>
                </a:tc>
                <a:tc>
                  <a:txBody>
                    <a:bodyPr/>
                    <a:lstStyle/>
                    <a:p>
                      <a:pPr indent="0" lvl="0" marL="0" rtl="0" algn="l">
                        <a:spcBef>
                          <a:spcPts val="0"/>
                        </a:spcBef>
                        <a:spcAft>
                          <a:spcPts val="0"/>
                        </a:spcAft>
                        <a:buNone/>
                      </a:pPr>
                      <a:r>
                        <a:rPr lang="en" sz="1000">
                          <a:solidFill>
                            <a:schemeClr val="dk1"/>
                          </a:solidFill>
                        </a:rPr>
                        <a:t>Nothing</a:t>
                      </a:r>
                      <a:endParaRPr sz="1000">
                        <a:solidFill>
                          <a:schemeClr val="dk1"/>
                        </a:solidFill>
                      </a:endParaRPr>
                    </a:p>
                  </a:txBody>
                  <a:tcPr marT="91425" marB="91425" marR="91425" marL="91425"/>
                </a:tc>
              </a:tr>
              <a:tr h="325975">
                <a:tc>
                  <a:txBody>
                    <a:bodyPr/>
                    <a:lstStyle/>
                    <a:p>
                      <a:pPr indent="0" lvl="0" marL="0" rtl="0" algn="l">
                        <a:spcBef>
                          <a:spcPts val="0"/>
                        </a:spcBef>
                        <a:spcAft>
                          <a:spcPts val="0"/>
                        </a:spcAft>
                        <a:buNone/>
                      </a:pPr>
                      <a:r>
                        <a:rPr lang="en" sz="1000"/>
                        <a:t>Reload</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Reload</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Both players gain a bullet</a:t>
                      </a:r>
                      <a:endParaRPr sz="10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325975">
                <a:tc>
                  <a:txBody>
                    <a:bodyPr/>
                    <a:lstStyle/>
                    <a:p>
                      <a:pPr indent="0" lvl="0" marL="0" rtl="0" algn="l">
                        <a:spcBef>
                          <a:spcPts val="0"/>
                        </a:spcBef>
                        <a:spcAft>
                          <a:spcPts val="0"/>
                        </a:spcAft>
                        <a:buNone/>
                      </a:pPr>
                      <a:r>
                        <a:rPr lang="en" sz="1000"/>
                        <a:t>Shoot</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Duck</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Player 1 loses a bullet</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5975">
                <a:tc>
                  <a:txBody>
                    <a:bodyPr/>
                    <a:lstStyle/>
                    <a:p>
                      <a:pPr indent="0" lvl="0" marL="0" rtl="0" algn="l">
                        <a:spcBef>
                          <a:spcPts val="0"/>
                        </a:spcBef>
                        <a:spcAft>
                          <a:spcPts val="0"/>
                        </a:spcAft>
                        <a:buNone/>
                      </a:pPr>
                      <a:r>
                        <a:rPr lang="en" sz="1000"/>
                        <a:t>Duck</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Shoot</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Player 2 loses bullet</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6250">
                <a:tc>
                  <a:txBody>
                    <a:bodyPr/>
                    <a:lstStyle/>
                    <a:p>
                      <a:pPr indent="0" lvl="0" marL="0" rtl="0" algn="l">
                        <a:spcBef>
                          <a:spcPts val="0"/>
                        </a:spcBef>
                        <a:spcAft>
                          <a:spcPts val="0"/>
                        </a:spcAft>
                        <a:buNone/>
                      </a:pPr>
                      <a:r>
                        <a:rPr lang="en" sz="1000"/>
                        <a:t>Shoot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Reload</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Player 1 loses a bullet / Player 2 lose a life</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6250">
                <a:tc>
                  <a:txBody>
                    <a:bodyPr/>
                    <a:lstStyle/>
                    <a:p>
                      <a:pPr indent="0" lvl="0" marL="0" rtl="0" algn="l">
                        <a:spcBef>
                          <a:spcPts val="0"/>
                        </a:spcBef>
                        <a:spcAft>
                          <a:spcPts val="0"/>
                        </a:spcAft>
                        <a:buNone/>
                      </a:pPr>
                      <a:r>
                        <a:rPr lang="en" sz="1000"/>
                        <a:t>Reload</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Shoot</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Player 2 loses a bullet / Player 1 lose a life</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5975">
                <a:tc>
                  <a:txBody>
                    <a:bodyPr/>
                    <a:lstStyle/>
                    <a:p>
                      <a:pPr indent="0" lvl="0" marL="0" rtl="0" algn="l">
                        <a:spcBef>
                          <a:spcPts val="0"/>
                        </a:spcBef>
                        <a:spcAft>
                          <a:spcPts val="0"/>
                        </a:spcAft>
                        <a:buNone/>
                      </a:pPr>
                      <a:r>
                        <a:rPr lang="en" sz="1000"/>
                        <a:t>Reload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Duck</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Player 1 gains a bullet</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5975">
                <a:tc>
                  <a:txBody>
                    <a:bodyPr/>
                    <a:lstStyle/>
                    <a:p>
                      <a:pPr indent="0" lvl="0" marL="0" rtl="0" algn="l">
                        <a:spcBef>
                          <a:spcPts val="0"/>
                        </a:spcBef>
                        <a:spcAft>
                          <a:spcPts val="0"/>
                        </a:spcAft>
                        <a:buNone/>
                      </a:pPr>
                      <a:r>
                        <a:rPr lang="en" sz="1000"/>
                        <a:t>Duck</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Reload</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Player 2 gains a bullet</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9" name="Google Shape;109;p16"/>
          <p:cNvSpPr txBox="1"/>
          <p:nvPr>
            <p:ph type="title"/>
          </p:nvPr>
        </p:nvSpPr>
        <p:spPr>
          <a:xfrm>
            <a:off x="3145500" y="83575"/>
            <a:ext cx="285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Possible Outcomes</a:t>
            </a:r>
            <a:endParaRPr i="1" sz="2400"/>
          </a:p>
        </p:txBody>
      </p:sp>
      <p:sp>
        <p:nvSpPr>
          <p:cNvPr id="110" name="Google Shape;110;p16"/>
          <p:cNvSpPr txBox="1"/>
          <p:nvPr/>
        </p:nvSpPr>
        <p:spPr>
          <a:xfrm>
            <a:off x="382525" y="4462300"/>
            <a:ext cx="85935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t>Special cases</a:t>
            </a:r>
            <a:r>
              <a:rPr i="1" lang="en" sz="1200"/>
              <a:t>:</a:t>
            </a:r>
            <a:r>
              <a:rPr lang="en" sz="1200"/>
              <a:t>  If either player has zero bullets and chooses to shoot, nothing happens, but action counts as a turn.</a:t>
            </a:r>
            <a:endParaRPr sz="1200"/>
          </a:p>
          <a:p>
            <a:pPr indent="0" lvl="0" marL="0" rtl="0" algn="l">
              <a:spcBef>
                <a:spcPts val="0"/>
              </a:spcBef>
              <a:spcAft>
                <a:spcPts val="0"/>
              </a:spcAft>
              <a:buNone/>
            </a:pPr>
            <a:r>
              <a:rPr lang="en" sz="1200"/>
              <a:t>		     If either player has three bullets in their barrel and chooses to reload, bullet count does not increase. </a:t>
            </a:r>
            <a:endParaRPr sz="1200"/>
          </a:p>
        </p:txBody>
      </p:sp>
      <p:cxnSp>
        <p:nvCxnSpPr>
          <p:cNvPr id="111" name="Google Shape;111;p16"/>
          <p:cNvCxnSpPr>
            <a:stCxn id="109" idx="1"/>
          </p:cNvCxnSpPr>
          <p:nvPr/>
        </p:nvCxnSpPr>
        <p:spPr>
          <a:xfrm rot="10800000">
            <a:off x="251700" y="367525"/>
            <a:ext cx="2893800" cy="2400"/>
          </a:xfrm>
          <a:prstGeom prst="straightConnector1">
            <a:avLst/>
          </a:prstGeom>
          <a:noFill/>
          <a:ln cap="flat" cmpd="sng" w="9525">
            <a:solidFill>
              <a:srgbClr val="595959"/>
            </a:solidFill>
            <a:prstDash val="solid"/>
            <a:round/>
            <a:headEnd len="med" w="med" type="none"/>
            <a:tailEnd len="med" w="med" type="none"/>
          </a:ln>
        </p:spPr>
      </p:cxnSp>
      <p:cxnSp>
        <p:nvCxnSpPr>
          <p:cNvPr id="112" name="Google Shape;112;p16"/>
          <p:cNvCxnSpPr/>
          <p:nvPr/>
        </p:nvCxnSpPr>
        <p:spPr>
          <a:xfrm rot="10800000">
            <a:off x="5966700" y="368725"/>
            <a:ext cx="2893800" cy="24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17"/>
          <p:cNvSpPr txBox="1"/>
          <p:nvPr>
            <p:ph type="title"/>
          </p:nvPr>
        </p:nvSpPr>
        <p:spPr>
          <a:xfrm>
            <a:off x="3505950" y="186275"/>
            <a:ext cx="213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Specifications</a:t>
            </a:r>
            <a:endParaRPr i="1" sz="2400"/>
          </a:p>
        </p:txBody>
      </p:sp>
      <p:graphicFrame>
        <p:nvGraphicFramePr>
          <p:cNvPr id="118" name="Google Shape;118;p17"/>
          <p:cNvGraphicFramePr/>
          <p:nvPr/>
        </p:nvGraphicFramePr>
        <p:xfrm>
          <a:off x="721825" y="1134025"/>
          <a:ext cx="3000000" cy="3000000"/>
        </p:xfrm>
        <a:graphic>
          <a:graphicData uri="http://schemas.openxmlformats.org/drawingml/2006/table">
            <a:tbl>
              <a:tblPr>
                <a:noFill/>
                <a:tableStyleId>{8AD22004-A151-491E-8308-E9346C9FCFCB}</a:tableStyleId>
              </a:tblPr>
              <a:tblGrid>
                <a:gridCol w="3965725"/>
                <a:gridCol w="3965725"/>
              </a:tblGrid>
              <a:tr h="532600">
                <a:tc>
                  <a:txBody>
                    <a:bodyPr/>
                    <a:lstStyle/>
                    <a:p>
                      <a:pPr indent="0" lvl="0" marL="0" rtl="0" algn="l">
                        <a:spcBef>
                          <a:spcPts val="0"/>
                        </a:spcBef>
                        <a:spcAft>
                          <a:spcPts val="0"/>
                        </a:spcAft>
                        <a:buNone/>
                      </a:pPr>
                      <a:r>
                        <a:rPr lang="en"/>
                        <a:t>Requirements </a:t>
                      </a:r>
                      <a:endParaRPr/>
                    </a:p>
                  </a:txBody>
                  <a:tcPr marT="91425" marB="91425" marR="91425" marL="91425"/>
                </a:tc>
                <a:tc>
                  <a:txBody>
                    <a:bodyPr/>
                    <a:lstStyle/>
                    <a:p>
                      <a:pPr indent="0" lvl="0" marL="0" rtl="0" algn="l">
                        <a:spcBef>
                          <a:spcPts val="0"/>
                        </a:spcBef>
                        <a:spcAft>
                          <a:spcPts val="0"/>
                        </a:spcAft>
                        <a:buNone/>
                      </a:pPr>
                      <a:r>
                        <a:rPr lang="en"/>
                        <a:t>Constraints</a:t>
                      </a:r>
                      <a:endParaRPr/>
                    </a:p>
                  </a:txBody>
                  <a:tcPr marT="91425" marB="91425" marR="91425" marL="91425"/>
                </a:tc>
              </a:tr>
              <a:tr h="817000">
                <a:tc>
                  <a:txBody>
                    <a:bodyPr/>
                    <a:lstStyle/>
                    <a:p>
                      <a:pPr indent="0" lvl="0" marL="0" rtl="0" algn="l">
                        <a:spcBef>
                          <a:spcPts val="0"/>
                        </a:spcBef>
                        <a:spcAft>
                          <a:spcPts val="0"/>
                        </a:spcAft>
                        <a:buNone/>
                      </a:pPr>
                      <a:r>
                        <a:rPr lang="en"/>
                        <a:t>Player chooses one of three moves (shoot, shield or reload) within a specific period of time</a:t>
                      </a:r>
                      <a:endParaRPr/>
                    </a:p>
                  </a:txBody>
                  <a:tcPr marT="91425" marB="91425" marR="91425" marL="91425"/>
                </a:tc>
                <a:tc>
                  <a:txBody>
                    <a:bodyPr/>
                    <a:lstStyle/>
                    <a:p>
                      <a:pPr indent="0" lvl="0" marL="0" rtl="0" algn="l">
                        <a:spcBef>
                          <a:spcPts val="0"/>
                        </a:spcBef>
                        <a:spcAft>
                          <a:spcPts val="0"/>
                        </a:spcAft>
                        <a:buNone/>
                      </a:pPr>
                      <a:r>
                        <a:rPr lang="en"/>
                        <a:t>Can only be played up to two players (complicated to add another player)</a:t>
                      </a:r>
                      <a:endParaRPr/>
                    </a:p>
                  </a:txBody>
                  <a:tcPr marT="91425" marB="91425" marR="91425" marL="91425"/>
                </a:tc>
              </a:tr>
              <a:tr h="749975">
                <a:tc>
                  <a:txBody>
                    <a:bodyPr/>
                    <a:lstStyle/>
                    <a:p>
                      <a:pPr indent="0" lvl="0" marL="0" rtl="0" algn="l">
                        <a:spcBef>
                          <a:spcPts val="0"/>
                        </a:spcBef>
                        <a:spcAft>
                          <a:spcPts val="0"/>
                        </a:spcAft>
                        <a:buNone/>
                      </a:pPr>
                      <a:r>
                        <a:rPr lang="en"/>
                        <a:t>Player needs to have bullet to shoot</a:t>
                      </a:r>
                      <a:endParaRPr/>
                    </a:p>
                  </a:txBody>
                  <a:tcPr marT="91425" marB="91425" marR="91425" marL="91425"/>
                </a:tc>
                <a:tc>
                  <a:txBody>
                    <a:bodyPr/>
                    <a:lstStyle/>
                    <a:p>
                      <a:pPr indent="0" lvl="0" marL="0" rtl="0" algn="l">
                        <a:spcBef>
                          <a:spcPts val="0"/>
                        </a:spcBef>
                        <a:spcAft>
                          <a:spcPts val="0"/>
                        </a:spcAft>
                        <a:buNone/>
                      </a:pPr>
                      <a:r>
                        <a:rPr lang="en"/>
                        <a:t>Players cannot have more than three bullets in the barrel</a:t>
                      </a:r>
                      <a:endParaRPr/>
                    </a:p>
                  </a:txBody>
                  <a:tcPr marT="91425" marB="91425" marR="91425" marL="91425"/>
                </a:tc>
              </a:tr>
            </a:tbl>
          </a:graphicData>
        </a:graphic>
      </p:graphicFrame>
      <p:cxnSp>
        <p:nvCxnSpPr>
          <p:cNvPr id="119" name="Google Shape;119;p17"/>
          <p:cNvCxnSpPr/>
          <p:nvPr/>
        </p:nvCxnSpPr>
        <p:spPr>
          <a:xfrm rot="10800000">
            <a:off x="311525" y="465875"/>
            <a:ext cx="3141900" cy="4800"/>
          </a:xfrm>
          <a:prstGeom prst="straightConnector1">
            <a:avLst/>
          </a:prstGeom>
          <a:noFill/>
          <a:ln cap="flat" cmpd="sng" w="9525">
            <a:solidFill>
              <a:srgbClr val="595959"/>
            </a:solidFill>
            <a:prstDash val="solid"/>
            <a:round/>
            <a:headEnd len="med" w="med" type="none"/>
            <a:tailEnd len="med" w="med" type="none"/>
          </a:ln>
        </p:spPr>
      </p:cxnSp>
      <p:cxnSp>
        <p:nvCxnSpPr>
          <p:cNvPr id="120" name="Google Shape;120;p17"/>
          <p:cNvCxnSpPr/>
          <p:nvPr/>
        </p:nvCxnSpPr>
        <p:spPr>
          <a:xfrm rot="10800000">
            <a:off x="5645525" y="465875"/>
            <a:ext cx="3141900" cy="48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3001350" y="160150"/>
            <a:ext cx="3141300" cy="5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Full System Diagram</a:t>
            </a:r>
            <a:endParaRPr sz="2400"/>
          </a:p>
        </p:txBody>
      </p:sp>
      <p:pic>
        <p:nvPicPr>
          <p:cNvPr id="126" name="Google Shape;126;p18"/>
          <p:cNvPicPr preferRelativeResize="0"/>
          <p:nvPr/>
        </p:nvPicPr>
        <p:blipFill>
          <a:blip r:embed="rId3">
            <a:alphaModFix/>
          </a:blip>
          <a:stretch>
            <a:fillRect/>
          </a:stretch>
        </p:blipFill>
        <p:spPr>
          <a:xfrm>
            <a:off x="1685175" y="757150"/>
            <a:ext cx="5773625" cy="4302825"/>
          </a:xfrm>
          <a:prstGeom prst="rect">
            <a:avLst/>
          </a:prstGeom>
          <a:noFill/>
          <a:ln>
            <a:noFill/>
          </a:ln>
        </p:spPr>
      </p:pic>
      <p:cxnSp>
        <p:nvCxnSpPr>
          <p:cNvPr id="127" name="Google Shape;127;p18"/>
          <p:cNvCxnSpPr/>
          <p:nvPr/>
        </p:nvCxnSpPr>
        <p:spPr>
          <a:xfrm rot="10800000">
            <a:off x="297750" y="456850"/>
            <a:ext cx="2624400" cy="4200"/>
          </a:xfrm>
          <a:prstGeom prst="straightConnector1">
            <a:avLst/>
          </a:prstGeom>
          <a:noFill/>
          <a:ln cap="flat" cmpd="sng" w="9525">
            <a:solidFill>
              <a:srgbClr val="595959"/>
            </a:solidFill>
            <a:prstDash val="solid"/>
            <a:round/>
            <a:headEnd len="med" w="med" type="none"/>
            <a:tailEnd len="med" w="med" type="none"/>
          </a:ln>
        </p:spPr>
      </p:cxnSp>
      <p:cxnSp>
        <p:nvCxnSpPr>
          <p:cNvPr id="128" name="Google Shape;128;p18"/>
          <p:cNvCxnSpPr/>
          <p:nvPr/>
        </p:nvCxnSpPr>
        <p:spPr>
          <a:xfrm rot="10800000">
            <a:off x="6088950" y="456850"/>
            <a:ext cx="2624400" cy="4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19"/>
          <p:cNvSpPr txBox="1"/>
          <p:nvPr>
            <p:ph type="title"/>
          </p:nvPr>
        </p:nvSpPr>
        <p:spPr>
          <a:xfrm>
            <a:off x="2254500" y="97725"/>
            <a:ext cx="47892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000"/>
              <a:t>Finite State Machine: </a:t>
            </a:r>
            <a:r>
              <a:rPr i="1" lang="en" sz="2000"/>
              <a:t>Number of Bullets </a:t>
            </a:r>
            <a:endParaRPr i="1" sz="2000"/>
          </a:p>
        </p:txBody>
      </p:sp>
      <p:cxnSp>
        <p:nvCxnSpPr>
          <p:cNvPr id="134" name="Google Shape;134;p19"/>
          <p:cNvCxnSpPr/>
          <p:nvPr/>
        </p:nvCxnSpPr>
        <p:spPr>
          <a:xfrm flipH="1">
            <a:off x="7043700" y="368800"/>
            <a:ext cx="1797900" cy="2100"/>
          </a:xfrm>
          <a:prstGeom prst="straightConnector1">
            <a:avLst/>
          </a:prstGeom>
          <a:noFill/>
          <a:ln cap="flat" cmpd="sng" w="9525">
            <a:solidFill>
              <a:srgbClr val="595959"/>
            </a:solidFill>
            <a:prstDash val="solid"/>
            <a:round/>
            <a:headEnd len="med" w="med" type="none"/>
            <a:tailEnd len="med" w="med" type="none"/>
          </a:ln>
        </p:spPr>
      </p:cxnSp>
      <p:cxnSp>
        <p:nvCxnSpPr>
          <p:cNvPr id="135" name="Google Shape;135;p19"/>
          <p:cNvCxnSpPr/>
          <p:nvPr/>
        </p:nvCxnSpPr>
        <p:spPr>
          <a:xfrm flipH="1">
            <a:off x="414300" y="368800"/>
            <a:ext cx="1797900" cy="2100"/>
          </a:xfrm>
          <a:prstGeom prst="straightConnector1">
            <a:avLst/>
          </a:prstGeom>
          <a:noFill/>
          <a:ln cap="flat" cmpd="sng" w="9525">
            <a:solidFill>
              <a:srgbClr val="595959"/>
            </a:solidFill>
            <a:prstDash val="solid"/>
            <a:round/>
            <a:headEnd len="med" w="med" type="none"/>
            <a:tailEnd len="med" w="med" type="none"/>
          </a:ln>
        </p:spPr>
      </p:cxnSp>
      <p:pic>
        <p:nvPicPr>
          <p:cNvPr id="136" name="Google Shape;136;p19"/>
          <p:cNvPicPr preferRelativeResize="0"/>
          <p:nvPr/>
        </p:nvPicPr>
        <p:blipFill>
          <a:blip r:embed="rId3">
            <a:alphaModFix/>
          </a:blip>
          <a:stretch>
            <a:fillRect/>
          </a:stretch>
        </p:blipFill>
        <p:spPr>
          <a:xfrm>
            <a:off x="1252900" y="563325"/>
            <a:ext cx="6792400" cy="4580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0"/>
          <p:cNvSpPr txBox="1"/>
          <p:nvPr>
            <p:ph type="title"/>
          </p:nvPr>
        </p:nvSpPr>
        <p:spPr>
          <a:xfrm>
            <a:off x="1393200" y="141575"/>
            <a:ext cx="63576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Match Outcome Module (Preliminary Design)</a:t>
            </a:r>
            <a:endParaRPr sz="2400"/>
          </a:p>
        </p:txBody>
      </p:sp>
      <p:pic>
        <p:nvPicPr>
          <p:cNvPr id="142" name="Google Shape;142;p20"/>
          <p:cNvPicPr preferRelativeResize="0"/>
          <p:nvPr/>
        </p:nvPicPr>
        <p:blipFill rotWithShape="1">
          <a:blip r:embed="rId3">
            <a:alphaModFix/>
          </a:blip>
          <a:srcRect b="2556" l="10570" r="0" t="15757"/>
          <a:stretch/>
        </p:blipFill>
        <p:spPr>
          <a:xfrm>
            <a:off x="490735" y="867325"/>
            <a:ext cx="3192091" cy="4059125"/>
          </a:xfrm>
          <a:prstGeom prst="rect">
            <a:avLst/>
          </a:prstGeom>
          <a:noFill/>
          <a:ln>
            <a:noFill/>
          </a:ln>
        </p:spPr>
      </p:pic>
      <p:sp>
        <p:nvSpPr>
          <p:cNvPr id="143" name="Google Shape;143;p20"/>
          <p:cNvSpPr txBox="1"/>
          <p:nvPr/>
        </p:nvSpPr>
        <p:spPr>
          <a:xfrm>
            <a:off x="3873400" y="1770225"/>
            <a:ext cx="2400000" cy="21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 different outputs will go to their respective modules to process the information. These are:</a:t>
            </a:r>
            <a:endParaRPr/>
          </a:p>
          <a:p>
            <a:pPr indent="-317500" lvl="0" marL="457200" rtl="0" algn="l">
              <a:spcBef>
                <a:spcPts val="0"/>
              </a:spcBef>
              <a:spcAft>
                <a:spcPts val="0"/>
              </a:spcAft>
              <a:buSzPts val="1400"/>
              <a:buChar char="-"/>
            </a:pPr>
            <a:r>
              <a:rPr lang="en"/>
              <a:t>Bullet count</a:t>
            </a:r>
            <a:endParaRPr/>
          </a:p>
          <a:p>
            <a:pPr indent="-317500" lvl="0" marL="457200" rtl="0" algn="l">
              <a:spcBef>
                <a:spcPts val="0"/>
              </a:spcBef>
              <a:spcAft>
                <a:spcPts val="0"/>
              </a:spcAft>
              <a:buSzPts val="1400"/>
              <a:buChar char="-"/>
            </a:pPr>
            <a:r>
              <a:rPr lang="en"/>
              <a:t>Life count</a:t>
            </a:r>
            <a:endParaRPr/>
          </a:p>
          <a:p>
            <a:pPr indent="-317500" lvl="0" marL="457200" rtl="0" algn="l">
              <a:spcBef>
                <a:spcPts val="0"/>
              </a:spcBef>
              <a:spcAft>
                <a:spcPts val="0"/>
              </a:spcAft>
              <a:buSzPts val="1400"/>
              <a:buChar char="-"/>
            </a:pPr>
            <a:r>
              <a:rPr lang="en"/>
              <a:t>Match outcome</a:t>
            </a:r>
            <a:endParaRPr/>
          </a:p>
          <a:p>
            <a:pPr indent="0" lvl="0" marL="0" rtl="0" algn="l">
              <a:spcBef>
                <a:spcPts val="0"/>
              </a:spcBef>
              <a:spcAft>
                <a:spcPts val="0"/>
              </a:spcAft>
              <a:buNone/>
            </a:pPr>
            <a:r>
              <a:rPr lang="en"/>
              <a:t>Each has a different encoding and bit size.</a:t>
            </a:r>
            <a:endParaRPr/>
          </a:p>
        </p:txBody>
      </p:sp>
      <p:cxnSp>
        <p:nvCxnSpPr>
          <p:cNvPr id="144" name="Google Shape;144;p20"/>
          <p:cNvCxnSpPr/>
          <p:nvPr/>
        </p:nvCxnSpPr>
        <p:spPr>
          <a:xfrm rot="10800000">
            <a:off x="3445900" y="2750450"/>
            <a:ext cx="476700" cy="8940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20"/>
          <p:cNvSpPr txBox="1"/>
          <p:nvPr/>
        </p:nvSpPr>
        <p:spPr>
          <a:xfrm>
            <a:off x="6315875" y="1792350"/>
            <a:ext cx="2065500" cy="15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module will take 1 input from each player.</a:t>
            </a:r>
            <a:endParaRPr/>
          </a:p>
          <a:p>
            <a:pPr indent="0" lvl="0" marL="0" rtl="0" algn="l">
              <a:spcBef>
                <a:spcPts val="0"/>
              </a:spcBef>
              <a:spcAft>
                <a:spcPts val="0"/>
              </a:spcAft>
              <a:buNone/>
            </a:pPr>
            <a:r>
              <a:rPr lang="en"/>
              <a:t>(100 shoot, 010 reload, 001 duck) Then, these will be evaluated with case statements to generate the outputs.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21"/>
          <p:cNvSpPr txBox="1"/>
          <p:nvPr>
            <p:ph type="title"/>
          </p:nvPr>
        </p:nvSpPr>
        <p:spPr>
          <a:xfrm>
            <a:off x="3220800" y="242850"/>
            <a:ext cx="27024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Keyboard Module</a:t>
            </a:r>
            <a:endParaRPr sz="2400"/>
          </a:p>
        </p:txBody>
      </p:sp>
      <p:pic>
        <p:nvPicPr>
          <p:cNvPr id="151" name="Google Shape;151;p21"/>
          <p:cNvPicPr preferRelativeResize="0"/>
          <p:nvPr/>
        </p:nvPicPr>
        <p:blipFill rotWithShape="1">
          <a:blip r:embed="rId3">
            <a:alphaModFix/>
          </a:blip>
          <a:srcRect b="4459" l="0" r="0" t="43440"/>
          <a:stretch/>
        </p:blipFill>
        <p:spPr>
          <a:xfrm>
            <a:off x="5987725" y="194813"/>
            <a:ext cx="2867876" cy="928375"/>
          </a:xfrm>
          <a:prstGeom prst="rect">
            <a:avLst/>
          </a:prstGeom>
          <a:noFill/>
          <a:ln>
            <a:noFill/>
          </a:ln>
        </p:spPr>
      </p:pic>
      <p:pic>
        <p:nvPicPr>
          <p:cNvPr id="152" name="Google Shape;152;p21"/>
          <p:cNvPicPr preferRelativeResize="0"/>
          <p:nvPr/>
        </p:nvPicPr>
        <p:blipFill rotWithShape="1">
          <a:blip r:embed="rId4">
            <a:alphaModFix/>
          </a:blip>
          <a:srcRect b="0" l="10746" r="0" t="20388"/>
          <a:stretch/>
        </p:blipFill>
        <p:spPr>
          <a:xfrm>
            <a:off x="769063" y="1388550"/>
            <a:ext cx="2781600" cy="3609000"/>
          </a:xfrm>
          <a:prstGeom prst="rect">
            <a:avLst/>
          </a:prstGeom>
          <a:noFill/>
          <a:ln>
            <a:noFill/>
          </a:ln>
        </p:spPr>
      </p:pic>
      <p:sp>
        <p:nvSpPr>
          <p:cNvPr id="153" name="Google Shape;153;p21"/>
          <p:cNvSpPr txBox="1"/>
          <p:nvPr/>
        </p:nvSpPr>
        <p:spPr>
          <a:xfrm>
            <a:off x="635650" y="828750"/>
            <a:ext cx="3048300" cy="8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basic structure of how the keyboard works </a:t>
            </a:r>
            <a:endParaRPr/>
          </a:p>
        </p:txBody>
      </p:sp>
      <p:sp>
        <p:nvSpPr>
          <p:cNvPr id="154" name="Google Shape;154;p21"/>
          <p:cNvSpPr txBox="1"/>
          <p:nvPr/>
        </p:nvSpPr>
        <p:spPr>
          <a:xfrm>
            <a:off x="4357825" y="1435100"/>
            <a:ext cx="3865800" cy="24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the variables do:</a:t>
            </a:r>
            <a:endParaRPr/>
          </a:p>
          <a:p>
            <a:pPr indent="0" lvl="0" marL="0" rtl="0" algn="l">
              <a:spcBef>
                <a:spcPts val="0"/>
              </a:spcBef>
              <a:spcAft>
                <a:spcPts val="0"/>
              </a:spcAft>
              <a:buNone/>
            </a:pPr>
            <a:r>
              <a:rPr lang="en"/>
              <a:t>CLK100MHZ: Clock generated by the FPGA board</a:t>
            </a:r>
            <a:endParaRPr/>
          </a:p>
          <a:p>
            <a:pPr indent="0" lvl="0" marL="0" rtl="0" algn="l">
              <a:spcBef>
                <a:spcPts val="0"/>
              </a:spcBef>
              <a:spcAft>
                <a:spcPts val="0"/>
              </a:spcAft>
              <a:buClr>
                <a:schemeClr val="dk1"/>
              </a:buClr>
              <a:buSzPts val="1100"/>
              <a:buFont typeface="Arial"/>
              <a:buNone/>
            </a:pPr>
            <a:r>
              <a:rPr lang="en"/>
              <a:t>PS2_CLK: Clock of the Keyboard</a:t>
            </a:r>
            <a:endParaRPr/>
          </a:p>
          <a:p>
            <a:pPr indent="0" lvl="0" marL="0" rtl="0" algn="l">
              <a:spcBef>
                <a:spcPts val="0"/>
              </a:spcBef>
              <a:spcAft>
                <a:spcPts val="0"/>
              </a:spcAft>
              <a:buNone/>
            </a:pPr>
            <a:r>
              <a:rPr lang="en"/>
              <a:t>PS2_DATA: Data from the keyboard(it comes bit by bit)</a:t>
            </a:r>
            <a:endParaRPr/>
          </a:p>
          <a:p>
            <a:pPr indent="0" lvl="0" marL="0" rtl="0" algn="l">
              <a:spcBef>
                <a:spcPts val="0"/>
              </a:spcBef>
              <a:spcAft>
                <a:spcPts val="0"/>
              </a:spcAft>
              <a:buClr>
                <a:schemeClr val="dk1"/>
              </a:buClr>
              <a:buSzPts val="1100"/>
              <a:buFont typeface="Arial"/>
              <a:buNone/>
            </a:pPr>
            <a:r>
              <a:rPr lang="en"/>
              <a:t>UART_TXD: Used to transmission of data from the keyboard.</a:t>
            </a:r>
            <a:endParaRPr/>
          </a:p>
          <a:p>
            <a:pPr indent="0" lvl="0" marL="0" rtl="0" algn="l">
              <a:spcBef>
                <a:spcPts val="0"/>
              </a:spcBef>
              <a:spcAft>
                <a:spcPts val="0"/>
              </a:spcAft>
              <a:buClr>
                <a:schemeClr val="dk1"/>
              </a:buClr>
              <a:buSzPts val="1100"/>
              <a:buFont typeface="Arial"/>
              <a:buNone/>
            </a:pPr>
            <a:r>
              <a:rPr lang="en"/>
              <a:t>Keycodeout: We manage to generate a unique 32 bit code which tells us which of the last two keys were pressed </a:t>
            </a:r>
            <a:endParaRPr/>
          </a:p>
          <a:p>
            <a:pPr indent="0" lvl="0" marL="0" rtl="0" algn="l">
              <a:spcBef>
                <a:spcPts val="0"/>
              </a:spcBef>
              <a:spcAft>
                <a:spcPts val="0"/>
              </a:spcAft>
              <a:buNone/>
            </a:pPr>
            <a:r>
              <a:t/>
            </a:r>
            <a:endParaRPr/>
          </a:p>
        </p:txBody>
      </p:sp>
      <p:cxnSp>
        <p:nvCxnSpPr>
          <p:cNvPr id="155" name="Google Shape;155;p21"/>
          <p:cNvCxnSpPr/>
          <p:nvPr/>
        </p:nvCxnSpPr>
        <p:spPr>
          <a:xfrm rot="10800000">
            <a:off x="3354475" y="2189175"/>
            <a:ext cx="892800" cy="1887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1"/>
          <p:cNvSpPr txBox="1"/>
          <p:nvPr/>
        </p:nvSpPr>
        <p:spPr>
          <a:xfrm>
            <a:off x="3741975" y="4047725"/>
            <a:ext cx="4546500" cy="8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Additionally, out ps2 receiver is instantiated here. It takes the given shown data and returns the 32 bit code.</a:t>
            </a:r>
            <a:r>
              <a:rPr lang="en"/>
              <a:t> </a:t>
            </a:r>
            <a:endParaRPr/>
          </a:p>
        </p:txBody>
      </p:sp>
      <p:cxnSp>
        <p:nvCxnSpPr>
          <p:cNvPr id="157" name="Google Shape;157;p21"/>
          <p:cNvCxnSpPr>
            <a:stCxn id="156" idx="1"/>
          </p:cNvCxnSpPr>
          <p:nvPr/>
        </p:nvCxnSpPr>
        <p:spPr>
          <a:xfrm rot="10800000">
            <a:off x="2336175" y="4001525"/>
            <a:ext cx="1405800" cy="482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